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61"/>
  </p:normalViewPr>
  <p:slideViewPr>
    <p:cSldViewPr snapToGrid="0" snapToObjects="1">
      <p:cViewPr>
        <p:scale>
          <a:sx n="97" d="100"/>
          <a:sy n="9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ECAC-EA15-2B41-9802-E34D55AAD1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44049-5DC7-284E-9952-9B52B93629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BC0F7F-0030-894B-92C6-210235545157}"/>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6899E9AD-012A-314A-AD7E-9286CAE06A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5F077-A5F9-F44C-8D77-2BFBBD703043}"/>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3996592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B8EB0-2FF7-B346-9149-F2517E4894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AC5945-FCCB-6145-A240-6ED7E3A925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66E13-DBD1-C04F-82D6-B96E43226758}"/>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F61F5861-99B1-B646-8E88-F08A75F2F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DB57B-8733-944E-8FCA-2E76D4B43FA3}"/>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87759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BF5BF-F182-F346-BD56-9566A74BFB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EBA25F-21D9-2543-BA79-0F644F110F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5264EB-5E64-7F40-AAAD-D719456E79AB}"/>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E9282F97-DA4E-9D42-A561-D6E73BC2B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4A374-BECD-9F43-A522-1E8EEE858D6F}"/>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3852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A9170-9564-E04E-8365-3C0BCD2596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4F1D5C-82B6-6342-9037-AC0FD8D158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9E0397-9EA2-C94C-BD47-CAF026A9BC5A}"/>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002AC757-7F62-684E-9232-EB8ABF218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2960FD-2F3B-B148-8E98-BC5575FBE5CA}"/>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3638527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FEDB3-4326-D64C-B895-9DF7B7F102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09B9AB-6061-FC49-B187-CEC04FA38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63839E-E9A5-644A-9D34-CA465225067A}"/>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C942115F-7159-4247-8D61-4B26D5A23D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3B3CBD-F2DD-3D4F-8779-5E1BE0AFF2F3}"/>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225152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327EE-06A4-E14F-A7EA-B5894E1B38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4E32BB-06D7-1A49-9A6F-15A216EEE9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CB911B-D78F-3246-96CD-71809D23FE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EA1808-DDCB-B043-BD45-00F376D115B7}"/>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6" name="Footer Placeholder 5">
            <a:extLst>
              <a:ext uri="{FF2B5EF4-FFF2-40B4-BE49-F238E27FC236}">
                <a16:creationId xmlns:a16="http://schemas.microsoft.com/office/drawing/2014/main" id="{92571956-DE83-134C-8AC8-E125B56F90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8567D0-B6E5-A444-982F-FD5ED5415B97}"/>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67735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A60D4-F90B-0B42-9CFB-118DC65DF4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99D0D2-0CFD-EE48-9EBB-94CF207C1F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9C8DA-5086-4540-A379-71B328C715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10902F-A0FA-B443-8C4F-C242F1D183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4E3B36-9F19-2F42-8667-E9359BD200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892868-7D5F-5B43-AB94-E5626B087FB7}"/>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8" name="Footer Placeholder 7">
            <a:extLst>
              <a:ext uri="{FF2B5EF4-FFF2-40B4-BE49-F238E27FC236}">
                <a16:creationId xmlns:a16="http://schemas.microsoft.com/office/drawing/2014/main" id="{3AC119B5-4C60-E841-BA34-DBEC1CEE66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58D74E-F801-5C4B-BDC4-2AD77FAD5231}"/>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97899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03E5-67AB-7548-9580-278E2C7974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C8FA13-BE09-3144-8292-5897E6E6210F}"/>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4" name="Footer Placeholder 3">
            <a:extLst>
              <a:ext uri="{FF2B5EF4-FFF2-40B4-BE49-F238E27FC236}">
                <a16:creationId xmlns:a16="http://schemas.microsoft.com/office/drawing/2014/main" id="{4B9F65A7-E6D7-FB4B-A1AB-34AE0E6CFA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573709-D1EB-414A-8EEB-9C544933489D}"/>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02559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308D39-7709-7F4B-A618-E8457CD53294}"/>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3" name="Footer Placeholder 2">
            <a:extLst>
              <a:ext uri="{FF2B5EF4-FFF2-40B4-BE49-F238E27FC236}">
                <a16:creationId xmlns:a16="http://schemas.microsoft.com/office/drawing/2014/main" id="{7D6832B5-56E4-1D43-A855-D117299540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260D44-0EB4-AC4C-9BC2-4B8654D253CB}"/>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441356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7F4EF-04F2-4B4D-B37A-65FE8E156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FBAC3B-BD58-284D-BC20-9F77575F76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860394-330D-DC45-83E3-B5B73B7BF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4A9AFE-571C-F543-A9D2-E021418BB18E}"/>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6" name="Footer Placeholder 5">
            <a:extLst>
              <a:ext uri="{FF2B5EF4-FFF2-40B4-BE49-F238E27FC236}">
                <a16:creationId xmlns:a16="http://schemas.microsoft.com/office/drawing/2014/main" id="{F94EE532-54BF-B842-8E68-9B2DD09B04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A4CF52-733B-254C-A6CD-D31EF4C12DB5}"/>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262419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DD775-CB61-F047-BAAC-55101C476E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B9FF38-40AB-3A44-9461-23512DDE3D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4C5114-D71B-7B43-9F4F-9D484AC90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345250-F0AD-BF42-B607-9F1D37186CF0}"/>
              </a:ext>
            </a:extLst>
          </p:cNvPr>
          <p:cNvSpPr>
            <a:spLocks noGrp="1"/>
          </p:cNvSpPr>
          <p:nvPr>
            <p:ph type="dt" sz="half" idx="10"/>
          </p:nvPr>
        </p:nvSpPr>
        <p:spPr/>
        <p:txBody>
          <a:bodyPr/>
          <a:lstStyle/>
          <a:p>
            <a:fld id="{F4EA2436-AF3F-D840-813A-16EC85DAC0C3}" type="datetimeFigureOut">
              <a:rPr lang="en-US" smtClean="0"/>
              <a:t>6/3/22</a:t>
            </a:fld>
            <a:endParaRPr lang="en-US"/>
          </a:p>
        </p:txBody>
      </p:sp>
      <p:sp>
        <p:nvSpPr>
          <p:cNvPr id="6" name="Footer Placeholder 5">
            <a:extLst>
              <a:ext uri="{FF2B5EF4-FFF2-40B4-BE49-F238E27FC236}">
                <a16:creationId xmlns:a16="http://schemas.microsoft.com/office/drawing/2014/main" id="{3CE2B7A0-2AA6-E643-8530-113E04C2C3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E84E63-1C2D-8F4A-B2CB-524FCED20BE8}"/>
              </a:ext>
            </a:extLst>
          </p:cNvPr>
          <p:cNvSpPr>
            <a:spLocks noGrp="1"/>
          </p:cNvSpPr>
          <p:nvPr>
            <p:ph type="sldNum" sz="quarter" idx="12"/>
          </p:nvPr>
        </p:nvSpPr>
        <p:spPr/>
        <p:txBody>
          <a:bodyPr/>
          <a:lstStyle/>
          <a:p>
            <a:fld id="{611633C2-6C6A-9C4D-863E-3112A721752A}" type="slidenum">
              <a:rPr lang="en-US" smtClean="0"/>
              <a:t>‹#›</a:t>
            </a:fld>
            <a:endParaRPr lang="en-US"/>
          </a:p>
        </p:txBody>
      </p:sp>
    </p:spTree>
    <p:extLst>
      <p:ext uri="{BB962C8B-B14F-4D97-AF65-F5344CB8AC3E}">
        <p14:creationId xmlns:p14="http://schemas.microsoft.com/office/powerpoint/2010/main" val="18369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8FF8DA-97F1-F04E-8355-FF6FCD7A9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184981-F6FE-7642-89CD-41FD9F163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56A29-C48F-BA4E-9117-F60DD4762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A2436-AF3F-D840-813A-16EC85DAC0C3}" type="datetimeFigureOut">
              <a:rPr lang="en-US" smtClean="0"/>
              <a:t>6/3/22</a:t>
            </a:fld>
            <a:endParaRPr lang="en-US"/>
          </a:p>
        </p:txBody>
      </p:sp>
      <p:sp>
        <p:nvSpPr>
          <p:cNvPr id="5" name="Footer Placeholder 4">
            <a:extLst>
              <a:ext uri="{FF2B5EF4-FFF2-40B4-BE49-F238E27FC236}">
                <a16:creationId xmlns:a16="http://schemas.microsoft.com/office/drawing/2014/main" id="{388FCD42-E77E-BD4D-BC7B-5E78776DBD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E1A938-C8B5-BB49-9C1B-B166FD4A86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633C2-6C6A-9C4D-863E-3112A721752A}" type="slidenum">
              <a:rPr lang="en-US" smtClean="0"/>
              <a:t>‹#›</a:t>
            </a:fld>
            <a:endParaRPr lang="en-US"/>
          </a:p>
        </p:txBody>
      </p:sp>
    </p:spTree>
    <p:extLst>
      <p:ext uri="{BB962C8B-B14F-4D97-AF65-F5344CB8AC3E}">
        <p14:creationId xmlns:p14="http://schemas.microsoft.com/office/powerpoint/2010/main" val="2190973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dium.com/analytics-vidhya/image-classification-using-machine-learning-support-vector-machine-svm-dc7a0ec92e01" TargetMode="External"/><Relationship Id="rId2" Type="http://schemas.openxmlformats.org/officeDocument/2006/relationships/hyperlink" Target="https://scholar.google.com/scholar?hl=en&amp;as_sdt=0%2C5&amp;as_ylo=2021&amp;q=feature+extraction+survey&amp;bt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60C70-9FE1-2E4A-BD4A-310E2FF6EB8D}"/>
              </a:ext>
            </a:extLst>
          </p:cNvPr>
          <p:cNvSpPr>
            <a:spLocks noGrp="1"/>
          </p:cNvSpPr>
          <p:nvPr>
            <p:ph type="ctrTitle"/>
          </p:nvPr>
        </p:nvSpPr>
        <p:spPr/>
        <p:txBody>
          <a:bodyPr/>
          <a:lstStyle/>
          <a:p>
            <a:r>
              <a:rPr lang="en-US" dirty="0" err="1"/>
              <a:t>Bimbingan</a:t>
            </a:r>
            <a:r>
              <a:rPr lang="en-US" dirty="0"/>
              <a:t> </a:t>
            </a:r>
            <a:r>
              <a:rPr lang="en-US" dirty="0" err="1"/>
              <a:t>Tesis</a:t>
            </a:r>
            <a:endParaRPr lang="en-US" dirty="0"/>
          </a:p>
        </p:txBody>
      </p:sp>
      <p:sp>
        <p:nvSpPr>
          <p:cNvPr id="3" name="Subtitle 2">
            <a:extLst>
              <a:ext uri="{FF2B5EF4-FFF2-40B4-BE49-F238E27FC236}">
                <a16:creationId xmlns:a16="http://schemas.microsoft.com/office/drawing/2014/main" id="{B102BD3A-6BE2-3146-845B-F8009240B5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56433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EF1D9F5-81E8-794E-B134-36F7532DD857}"/>
              </a:ext>
            </a:extLst>
          </p:cNvPr>
          <p:cNvGraphicFramePr>
            <a:graphicFrameLocks noGrp="1"/>
          </p:cNvGraphicFramePr>
          <p:nvPr>
            <p:ph idx="1"/>
            <p:extLst>
              <p:ext uri="{D42A27DB-BD31-4B8C-83A1-F6EECF244321}">
                <p14:modId xmlns:p14="http://schemas.microsoft.com/office/powerpoint/2010/main" val="2299699156"/>
              </p:ext>
            </p:extLst>
          </p:nvPr>
        </p:nvGraphicFramePr>
        <p:xfrm>
          <a:off x="226554" y="600674"/>
          <a:ext cx="11738892" cy="3200400"/>
        </p:xfrm>
        <a:graphic>
          <a:graphicData uri="http://schemas.openxmlformats.org/drawingml/2006/table">
            <a:tbl>
              <a:tblPr>
                <a:tableStyleId>{69C7853C-536D-4A76-A0AE-DD22124D55A5}</a:tableStyleId>
              </a:tblPr>
              <a:tblGrid>
                <a:gridCol w="2934723">
                  <a:extLst>
                    <a:ext uri="{9D8B030D-6E8A-4147-A177-3AD203B41FA5}">
                      <a16:colId xmlns:a16="http://schemas.microsoft.com/office/drawing/2014/main" val="2571236773"/>
                    </a:ext>
                  </a:extLst>
                </a:gridCol>
                <a:gridCol w="2934723">
                  <a:extLst>
                    <a:ext uri="{9D8B030D-6E8A-4147-A177-3AD203B41FA5}">
                      <a16:colId xmlns:a16="http://schemas.microsoft.com/office/drawing/2014/main" val="3139530598"/>
                    </a:ext>
                  </a:extLst>
                </a:gridCol>
                <a:gridCol w="2934723">
                  <a:extLst>
                    <a:ext uri="{9D8B030D-6E8A-4147-A177-3AD203B41FA5}">
                      <a16:colId xmlns:a16="http://schemas.microsoft.com/office/drawing/2014/main" val="3553522719"/>
                    </a:ext>
                  </a:extLst>
                </a:gridCol>
                <a:gridCol w="2934723">
                  <a:extLst>
                    <a:ext uri="{9D8B030D-6E8A-4147-A177-3AD203B41FA5}">
                      <a16:colId xmlns:a16="http://schemas.microsoft.com/office/drawing/2014/main" val="1729437176"/>
                    </a:ext>
                  </a:extLst>
                </a:gridCol>
              </a:tblGrid>
              <a:tr h="319364">
                <a:tc>
                  <a:txBody>
                    <a:bodyPr/>
                    <a:lstStyle/>
                    <a:p>
                      <a:r>
                        <a:rPr lang="en-ID" sz="1200" dirty="0">
                          <a:effectLst/>
                        </a:rPr>
                        <a:t>ELM </a:t>
                      </a:r>
                      <a:endParaRPr lang="en-ID" sz="1200" dirty="0">
                        <a:effectLst/>
                        <a:latin typeface="+mn-lt"/>
                      </a:endParaRPr>
                    </a:p>
                  </a:txBody>
                  <a:tcPr anchor="ctr">
                    <a:solidFill>
                      <a:schemeClr val="accent1"/>
                    </a:solidFill>
                  </a:tcPr>
                </a:tc>
                <a:tc>
                  <a:txBody>
                    <a:bodyPr/>
                    <a:lstStyle/>
                    <a:p>
                      <a:r>
                        <a:rPr lang="en-ID" sz="1200" dirty="0">
                          <a:effectLst/>
                        </a:rPr>
                        <a:t>(Turkoglu &amp; </a:t>
                      </a:r>
                      <a:r>
                        <a:rPr lang="en-ID" sz="1200" dirty="0" err="1">
                          <a:effectLst/>
                        </a:rPr>
                        <a:t>Hanbay</a:t>
                      </a:r>
                      <a:r>
                        <a:rPr lang="en-ID" sz="1200" dirty="0">
                          <a:effectLst/>
                        </a:rPr>
                        <a:t>, 2019) </a:t>
                      </a:r>
                      <a:endParaRPr lang="en-ID" sz="1200" dirty="0">
                        <a:effectLst/>
                        <a:latin typeface="+mn-lt"/>
                      </a:endParaRPr>
                    </a:p>
                  </a:txBody>
                  <a:tcPr anchor="ctr"/>
                </a:tc>
                <a:tc>
                  <a:txBody>
                    <a:bodyPr/>
                    <a:lstStyle/>
                    <a:p>
                      <a:r>
                        <a:rPr lang="en-ID" sz="1200">
                          <a:effectLst/>
                        </a:rPr>
                        <a:t>Faster learning and better generalization </a:t>
                      </a:r>
                      <a:endParaRPr lang="en-ID" sz="1200">
                        <a:effectLst/>
                        <a:latin typeface="+mn-lt"/>
                      </a:endParaRPr>
                    </a:p>
                  </a:txBody>
                  <a:tcPr anchor="ctr"/>
                </a:tc>
                <a:tc>
                  <a:txBody>
                    <a:bodyPr/>
                    <a:lstStyle/>
                    <a:p>
                      <a:r>
                        <a:rPr lang="en-ID" sz="1200" dirty="0">
                          <a:effectLst/>
                        </a:rPr>
                        <a:t>Over-Fitting (Happens when a complex model has many parameters) </a:t>
                      </a:r>
                      <a:endParaRPr lang="en-ID" sz="1200" dirty="0">
                        <a:effectLst/>
                        <a:latin typeface="+mn-lt"/>
                      </a:endParaRPr>
                    </a:p>
                  </a:txBody>
                  <a:tcPr anchor="ctr"/>
                </a:tc>
                <a:extLst>
                  <a:ext uri="{0D108BD9-81ED-4DB2-BD59-A6C34878D82A}">
                    <a16:rowId xmlns:a16="http://schemas.microsoft.com/office/drawing/2014/main" val="1184116188"/>
                  </a:ext>
                </a:extLst>
              </a:tr>
              <a:tr h="319364">
                <a:tc>
                  <a:txBody>
                    <a:bodyPr/>
                    <a:lstStyle/>
                    <a:p>
                      <a:r>
                        <a:rPr lang="en-ID" sz="1200" dirty="0">
                          <a:effectLst/>
                        </a:rPr>
                        <a:t>Bag of Words </a:t>
                      </a:r>
                      <a:endParaRPr lang="en-ID" sz="1200" dirty="0">
                        <a:effectLst/>
                        <a:latin typeface="+mn-lt"/>
                      </a:endParaRPr>
                    </a:p>
                  </a:txBody>
                  <a:tcPr anchor="ctr">
                    <a:solidFill>
                      <a:schemeClr val="accent1"/>
                    </a:solidFill>
                  </a:tcPr>
                </a:tc>
                <a:tc>
                  <a:txBody>
                    <a:bodyPr/>
                    <a:lstStyle/>
                    <a:p>
                      <a:r>
                        <a:rPr lang="en-ID" sz="1200" dirty="0">
                          <a:effectLst/>
                        </a:rPr>
                        <a:t>( Charters, Wang, Chi, Tsoi, &amp; Feng, 2014), (Larese &amp; </a:t>
                      </a:r>
                      <a:r>
                        <a:rPr lang="en-ID" sz="1200" dirty="0" err="1">
                          <a:effectLst/>
                        </a:rPr>
                        <a:t>Granitto</a:t>
                      </a:r>
                      <a:r>
                        <a:rPr lang="en-ID" sz="1200" dirty="0">
                          <a:effectLst/>
                        </a:rPr>
                        <a:t>, 2016) </a:t>
                      </a:r>
                      <a:endParaRPr lang="en-ID" sz="1200" dirty="0">
                        <a:effectLst/>
                        <a:latin typeface="+mn-lt"/>
                      </a:endParaRPr>
                    </a:p>
                  </a:txBody>
                  <a:tcPr anchor="ctr"/>
                </a:tc>
                <a:tc>
                  <a:txBody>
                    <a:bodyPr/>
                    <a:lstStyle/>
                    <a:p>
                      <a:r>
                        <a:rPr lang="en-ID" sz="1200" dirty="0">
                          <a:effectLst/>
                        </a:rPr>
                        <a:t>Simplicity, robustness, efficiency </a:t>
                      </a:r>
                      <a:endParaRPr lang="en-ID" sz="1200" dirty="0">
                        <a:effectLst/>
                        <a:latin typeface="+mn-lt"/>
                      </a:endParaRPr>
                    </a:p>
                  </a:txBody>
                  <a:tcPr anchor="ctr"/>
                </a:tc>
                <a:tc>
                  <a:txBody>
                    <a:bodyPr/>
                    <a:lstStyle/>
                    <a:p>
                      <a:r>
                        <a:rPr lang="en-ID" sz="1200">
                          <a:effectLst/>
                        </a:rPr>
                        <a:t>It assumes that all words are independent of each other. </a:t>
                      </a:r>
                      <a:endParaRPr lang="en-ID" sz="1200">
                        <a:effectLst/>
                        <a:latin typeface="+mn-lt"/>
                      </a:endParaRPr>
                    </a:p>
                  </a:txBody>
                  <a:tcPr anchor="ctr"/>
                </a:tc>
                <a:extLst>
                  <a:ext uri="{0D108BD9-81ED-4DB2-BD59-A6C34878D82A}">
                    <a16:rowId xmlns:a16="http://schemas.microsoft.com/office/drawing/2014/main" val="3812644094"/>
                  </a:ext>
                </a:extLst>
              </a:tr>
              <a:tr h="319364">
                <a:tc>
                  <a:txBody>
                    <a:bodyPr/>
                    <a:lstStyle/>
                    <a:p>
                      <a:r>
                        <a:rPr lang="en-ID" sz="1200" dirty="0">
                          <a:effectLst/>
                        </a:rPr>
                        <a:t>PCA </a:t>
                      </a:r>
                      <a:endParaRPr lang="en-ID" sz="1200" dirty="0">
                        <a:effectLst/>
                        <a:latin typeface="+mn-lt"/>
                      </a:endParaRPr>
                    </a:p>
                  </a:txBody>
                  <a:tcPr anchor="ctr">
                    <a:solidFill>
                      <a:schemeClr val="accent1"/>
                    </a:solidFill>
                  </a:tcPr>
                </a:tc>
                <a:tc>
                  <a:txBody>
                    <a:bodyPr/>
                    <a:lstStyle/>
                    <a:p>
                      <a:r>
                        <a:rPr lang="en-ID" sz="1200" dirty="0">
                          <a:effectLst/>
                        </a:rPr>
                        <a:t>(Kadir, Nugroho, Susanto, &amp; </a:t>
                      </a:r>
                      <a:r>
                        <a:rPr lang="en-ID" sz="1200" dirty="0" err="1">
                          <a:effectLst/>
                        </a:rPr>
                        <a:t>Santosa</a:t>
                      </a:r>
                      <a:r>
                        <a:rPr lang="en-ID" sz="1200" dirty="0">
                          <a:effectLst/>
                        </a:rPr>
                        <a:t>, 2012) </a:t>
                      </a:r>
                      <a:endParaRPr lang="en-ID" sz="1200" dirty="0">
                        <a:effectLst/>
                        <a:latin typeface="+mn-lt"/>
                      </a:endParaRPr>
                    </a:p>
                  </a:txBody>
                  <a:tcPr anchor="ctr"/>
                </a:tc>
                <a:tc>
                  <a:txBody>
                    <a:bodyPr/>
                    <a:lstStyle/>
                    <a:p>
                      <a:r>
                        <a:rPr lang="en-ID" sz="1200" dirty="0">
                          <a:effectLst/>
                        </a:rPr>
                        <a:t>Improves visualizations and performance. </a:t>
                      </a:r>
                    </a:p>
                    <a:p>
                      <a:r>
                        <a:rPr lang="en-ID" sz="1200" dirty="0">
                          <a:effectLst/>
                        </a:rPr>
                        <a:t>Reduces over-fitting. </a:t>
                      </a:r>
                      <a:endParaRPr lang="en-ID" sz="1200" dirty="0">
                        <a:effectLst/>
                        <a:latin typeface="+mn-lt"/>
                      </a:endParaRPr>
                    </a:p>
                  </a:txBody>
                  <a:tcPr anchor="ctr"/>
                </a:tc>
                <a:tc>
                  <a:txBody>
                    <a:bodyPr/>
                    <a:lstStyle/>
                    <a:p>
                      <a:r>
                        <a:rPr lang="en-ID" sz="1200">
                          <a:effectLst/>
                        </a:rPr>
                        <a:t>There tends to be Information loss sometimes. </a:t>
                      </a:r>
                      <a:endParaRPr lang="en-ID" sz="1200">
                        <a:effectLst/>
                        <a:latin typeface="+mn-lt"/>
                      </a:endParaRPr>
                    </a:p>
                  </a:txBody>
                  <a:tcPr anchor="ctr"/>
                </a:tc>
                <a:extLst>
                  <a:ext uri="{0D108BD9-81ED-4DB2-BD59-A6C34878D82A}">
                    <a16:rowId xmlns:a16="http://schemas.microsoft.com/office/drawing/2014/main" val="3270395479"/>
                  </a:ext>
                </a:extLst>
              </a:tr>
              <a:tr h="319364">
                <a:tc>
                  <a:txBody>
                    <a:bodyPr/>
                    <a:lstStyle/>
                    <a:p>
                      <a:r>
                        <a:rPr lang="en-ID" sz="1200" dirty="0">
                          <a:effectLst/>
                        </a:rPr>
                        <a:t>CNN/Deep learning </a:t>
                      </a:r>
                      <a:endParaRPr lang="en-ID" sz="1200" dirty="0">
                        <a:effectLst/>
                        <a:latin typeface="+mn-lt"/>
                      </a:endParaRPr>
                    </a:p>
                  </a:txBody>
                  <a:tcPr anchor="ctr">
                    <a:solidFill>
                      <a:schemeClr val="accent1"/>
                    </a:solidFill>
                  </a:tcPr>
                </a:tc>
                <a:tc>
                  <a:txBody>
                    <a:bodyPr/>
                    <a:lstStyle/>
                    <a:p>
                      <a:r>
                        <a:rPr lang="en-ID" sz="1200" dirty="0">
                          <a:effectLst/>
                        </a:rPr>
                        <a:t>(</a:t>
                      </a:r>
                      <a:r>
                        <a:rPr lang="en-ID" sz="1200" dirty="0" err="1">
                          <a:effectLst/>
                        </a:rPr>
                        <a:t>Jassmann</a:t>
                      </a:r>
                      <a:r>
                        <a:rPr lang="en-ID" sz="1200" dirty="0">
                          <a:effectLst/>
                        </a:rPr>
                        <a:t>, </a:t>
                      </a:r>
                      <a:r>
                        <a:rPr lang="en-ID" sz="1200" dirty="0" err="1">
                          <a:effectLst/>
                        </a:rPr>
                        <a:t>Tashakkori</a:t>
                      </a:r>
                      <a:r>
                        <a:rPr lang="en-ID" sz="1200" dirty="0">
                          <a:effectLst/>
                        </a:rPr>
                        <a:t>, &amp; Parry, 2015), (</a:t>
                      </a:r>
                      <a:r>
                        <a:rPr lang="en-ID" sz="1200" dirty="0" err="1">
                          <a:effectLst/>
                        </a:rPr>
                        <a:t>Grinblat</a:t>
                      </a:r>
                      <a:r>
                        <a:rPr lang="en-ID" sz="1200" dirty="0">
                          <a:effectLst/>
                        </a:rPr>
                        <a:t>, </a:t>
                      </a:r>
                      <a:r>
                        <a:rPr lang="en-ID" sz="1200" dirty="0" err="1">
                          <a:effectLst/>
                        </a:rPr>
                        <a:t>Uzal</a:t>
                      </a:r>
                      <a:r>
                        <a:rPr lang="en-ID" sz="1200" dirty="0">
                          <a:effectLst/>
                        </a:rPr>
                        <a:t>, Larese, &amp; </a:t>
                      </a:r>
                      <a:r>
                        <a:rPr lang="en-ID" sz="1200" dirty="0" err="1">
                          <a:effectLst/>
                        </a:rPr>
                        <a:t>Granitto</a:t>
                      </a:r>
                      <a:r>
                        <a:rPr lang="en-ID" sz="1200" dirty="0">
                          <a:effectLst/>
                        </a:rPr>
                        <a:t>, 2016) </a:t>
                      </a:r>
                      <a:endParaRPr lang="en-ID" sz="1200" dirty="0">
                        <a:effectLst/>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D" sz="1200" dirty="0">
                          <a:effectLst/>
                        </a:rPr>
                        <a:t>It eliminates the need of feature extraction step. </a:t>
                      </a:r>
                      <a:r>
                        <a:rPr lang="en-ID" sz="1200" kern="1200" dirty="0">
                          <a:solidFill>
                            <a:schemeClr val="tx1"/>
                          </a:solidFill>
                          <a:effectLst/>
                        </a:rPr>
                        <a:t>Classification time is reduced. </a:t>
                      </a:r>
                      <a:endParaRPr lang="en-ID" sz="1200" dirty="0"/>
                    </a:p>
                    <a:p>
                      <a:endParaRPr lang="en-ID" sz="1200" dirty="0">
                        <a:effectLst/>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D" sz="1200" dirty="0">
                          <a:effectLst/>
                        </a:rPr>
                        <a:t>A large amount of data needed for training. </a:t>
                      </a:r>
                      <a:r>
                        <a:rPr lang="en-ID" sz="1200" kern="1200" dirty="0">
                          <a:solidFill>
                            <a:schemeClr val="tx1"/>
                          </a:solidFill>
                          <a:effectLst/>
                        </a:rPr>
                        <a:t>Computationally expensive. They require better computing hardware like GPU(Graphical Processing Unit) </a:t>
                      </a:r>
                      <a:endParaRPr lang="en-ID" sz="1200" dirty="0"/>
                    </a:p>
                    <a:p>
                      <a:endParaRPr lang="en-ID" sz="1200" dirty="0">
                        <a:effectLst/>
                        <a:latin typeface="+mn-lt"/>
                      </a:endParaRPr>
                    </a:p>
                  </a:txBody>
                  <a:tcPr anchor="ctr"/>
                </a:tc>
                <a:extLst>
                  <a:ext uri="{0D108BD9-81ED-4DB2-BD59-A6C34878D82A}">
                    <a16:rowId xmlns:a16="http://schemas.microsoft.com/office/drawing/2014/main" val="1098909493"/>
                  </a:ext>
                </a:extLst>
              </a:tr>
              <a:tr h="319364">
                <a:tc>
                  <a:txBody>
                    <a:bodyPr/>
                    <a:lstStyle/>
                    <a:p>
                      <a:r>
                        <a:rPr lang="en-ID" sz="1200" dirty="0">
                          <a:effectLst/>
                        </a:rPr>
                        <a:t>Transfer Learning </a:t>
                      </a:r>
                      <a:endParaRPr lang="en-ID" sz="1200" dirty="0">
                        <a:effectLst/>
                        <a:latin typeface="+mn-lt"/>
                      </a:endParaRPr>
                    </a:p>
                  </a:txBody>
                  <a:tcPr anchor="ctr">
                    <a:solidFill>
                      <a:schemeClr val="accent1"/>
                    </a:solidFill>
                  </a:tcPr>
                </a:tc>
                <a:tc>
                  <a:txBody>
                    <a:bodyPr/>
                    <a:lstStyle/>
                    <a:p>
                      <a:r>
                        <a:rPr lang="en-ID" sz="1200">
                          <a:effectLst/>
                        </a:rPr>
                        <a:t>(Duong-Trung, Quach, Nguyen, &amp; Nguyen, 2019) </a:t>
                      </a:r>
                      <a:endParaRPr lang="en-ID" sz="1200">
                        <a:effectLst/>
                        <a:latin typeface="+mn-lt"/>
                      </a:endParaRPr>
                    </a:p>
                  </a:txBody>
                  <a:tcPr anchor="ctr"/>
                </a:tc>
                <a:tc>
                  <a:txBody>
                    <a:bodyPr/>
                    <a:lstStyle/>
                    <a:p>
                      <a:r>
                        <a:rPr lang="en-ID" sz="1200" dirty="0">
                          <a:effectLst/>
                        </a:rPr>
                        <a:t>Solves the problem of expensive computational infrastructure. </a:t>
                      </a:r>
                    </a:p>
                    <a:p>
                      <a:r>
                        <a:rPr lang="en-ID" sz="1200" dirty="0">
                          <a:effectLst/>
                        </a:rPr>
                        <a:t>It helps to apply CNN to problems with a small number of training data. </a:t>
                      </a:r>
                      <a:endParaRPr lang="en-ID" sz="1200" dirty="0">
                        <a:effectLst/>
                        <a:latin typeface="+mn-lt"/>
                      </a:endParaRPr>
                    </a:p>
                  </a:txBody>
                  <a:tcPr anchor="ctr"/>
                </a:tc>
                <a:tc>
                  <a:txBody>
                    <a:bodyPr/>
                    <a:lstStyle/>
                    <a:p>
                      <a:r>
                        <a:rPr lang="en-ID" sz="1200" dirty="0">
                          <a:effectLst/>
                        </a:rPr>
                        <a:t>The pre-trained model may not always have classes with desired labels. </a:t>
                      </a:r>
                      <a:endParaRPr lang="en-ID" sz="1200" dirty="0">
                        <a:effectLst/>
                        <a:latin typeface="+mn-lt"/>
                      </a:endParaRPr>
                    </a:p>
                  </a:txBody>
                  <a:tcPr anchor="ctr"/>
                </a:tc>
                <a:extLst>
                  <a:ext uri="{0D108BD9-81ED-4DB2-BD59-A6C34878D82A}">
                    <a16:rowId xmlns:a16="http://schemas.microsoft.com/office/drawing/2014/main" val="3610838939"/>
                  </a:ext>
                </a:extLst>
              </a:tr>
            </a:tbl>
          </a:graphicData>
        </a:graphic>
      </p:graphicFrame>
      <p:sp>
        <p:nvSpPr>
          <p:cNvPr id="5" name="TextBox 4">
            <a:extLst>
              <a:ext uri="{FF2B5EF4-FFF2-40B4-BE49-F238E27FC236}">
                <a16:creationId xmlns:a16="http://schemas.microsoft.com/office/drawing/2014/main" id="{F1566B25-F532-3E4A-A138-A8F71F684B70}"/>
              </a:ext>
            </a:extLst>
          </p:cNvPr>
          <p:cNvSpPr txBox="1"/>
          <p:nvPr/>
        </p:nvSpPr>
        <p:spPr>
          <a:xfrm>
            <a:off x="1063212" y="4581589"/>
            <a:ext cx="10065576" cy="646331"/>
          </a:xfrm>
          <a:prstGeom prst="rect">
            <a:avLst/>
          </a:prstGeom>
          <a:noFill/>
        </p:spPr>
        <p:txBody>
          <a:bodyPr wrap="none" rtlCol="0">
            <a:spAutoFit/>
          </a:bodyPr>
          <a:lstStyle/>
          <a:p>
            <a:r>
              <a:rPr lang="en-US" dirty="0" err="1"/>
              <a:t>Sumber</a:t>
            </a:r>
            <a:r>
              <a:rPr lang="en-US" dirty="0"/>
              <a:t> : </a:t>
            </a:r>
            <a:r>
              <a:rPr lang="en-ID" dirty="0"/>
              <a:t>Survey of feature extraction and classification techniques to identify plant through leaves (2020) </a:t>
            </a:r>
          </a:p>
          <a:p>
            <a:endParaRPr lang="en-US" dirty="0"/>
          </a:p>
        </p:txBody>
      </p:sp>
    </p:spTree>
    <p:extLst>
      <p:ext uri="{BB962C8B-B14F-4D97-AF65-F5344CB8AC3E}">
        <p14:creationId xmlns:p14="http://schemas.microsoft.com/office/powerpoint/2010/main" val="121339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1D3D-4533-B34B-B72B-F3257B85B2CB}"/>
              </a:ext>
            </a:extLst>
          </p:cNvPr>
          <p:cNvSpPr>
            <a:spLocks noGrp="1"/>
          </p:cNvSpPr>
          <p:nvPr>
            <p:ph type="title"/>
          </p:nvPr>
        </p:nvSpPr>
        <p:spPr/>
        <p:txBody>
          <a:bodyPr/>
          <a:lstStyle/>
          <a:p>
            <a:r>
              <a:rPr lang="en-US" dirty="0" err="1"/>
              <a:t>Bimbingan</a:t>
            </a:r>
            <a:r>
              <a:rPr lang="en-US" dirty="0"/>
              <a:t> Ke-4 </a:t>
            </a:r>
            <a:r>
              <a:rPr lang="en-US" dirty="0" err="1"/>
              <a:t>Tanggal</a:t>
            </a:r>
            <a:r>
              <a:rPr lang="en-US" dirty="0"/>
              <a:t> 30 Mei 2022</a:t>
            </a:r>
          </a:p>
        </p:txBody>
      </p:sp>
      <p:sp>
        <p:nvSpPr>
          <p:cNvPr id="3" name="Content Placeholder 2">
            <a:extLst>
              <a:ext uri="{FF2B5EF4-FFF2-40B4-BE49-F238E27FC236}">
                <a16:creationId xmlns:a16="http://schemas.microsoft.com/office/drawing/2014/main" id="{AC347A4E-5279-A94D-B3C7-6C8E74FCC012}"/>
              </a:ext>
            </a:extLst>
          </p:cNvPr>
          <p:cNvSpPr>
            <a:spLocks noGrp="1"/>
          </p:cNvSpPr>
          <p:nvPr>
            <p:ph idx="1"/>
          </p:nvPr>
        </p:nvSpPr>
        <p:spPr>
          <a:xfrm>
            <a:off x="838200" y="1825625"/>
            <a:ext cx="10869118" cy="4667250"/>
          </a:xfrm>
        </p:spPr>
        <p:txBody>
          <a:bodyPr>
            <a:normAutofit/>
          </a:bodyPr>
          <a:lstStyle/>
          <a:p>
            <a:r>
              <a:rPr lang="en-US" dirty="0" err="1"/>
              <a:t>Ekspriment</a:t>
            </a:r>
            <a:endParaRPr lang="en-US" dirty="0"/>
          </a:p>
          <a:p>
            <a:pPr lvl="1"/>
            <a:r>
              <a:rPr lang="en-US" dirty="0"/>
              <a:t>Dataset 50 Citra </a:t>
            </a:r>
            <a:r>
              <a:rPr lang="en-US" dirty="0" err="1"/>
              <a:t>Wajah</a:t>
            </a:r>
            <a:r>
              <a:rPr lang="en-US" dirty="0"/>
              <a:t> </a:t>
            </a:r>
            <a:r>
              <a:rPr lang="en-US" dirty="0" err="1"/>
              <a:t>dengan</a:t>
            </a:r>
            <a:r>
              <a:rPr lang="en-US" dirty="0"/>
              <a:t> 5 </a:t>
            </a:r>
            <a:r>
              <a:rPr lang="en-US" dirty="0" err="1"/>
              <a:t>Individu</a:t>
            </a:r>
            <a:endParaRPr lang="en-US" dirty="0"/>
          </a:p>
          <a:p>
            <a:pPr lvl="1"/>
            <a:r>
              <a:rPr lang="en-US" dirty="0" err="1"/>
              <a:t>Metode</a:t>
            </a:r>
            <a:r>
              <a:rPr lang="en-US" dirty="0"/>
              <a:t> </a:t>
            </a:r>
            <a:r>
              <a:rPr lang="en-US" dirty="0" err="1"/>
              <a:t>menggunakan</a:t>
            </a:r>
            <a:r>
              <a:rPr lang="en-US" dirty="0"/>
              <a:t> Deep Transfer Learning</a:t>
            </a:r>
          </a:p>
          <a:p>
            <a:pPr lvl="1"/>
            <a:r>
              <a:rPr lang="en-US" dirty="0" err="1"/>
              <a:t>Dengan</a:t>
            </a:r>
            <a:r>
              <a:rPr lang="en-US" dirty="0"/>
              <a:t> 3 model VGG16, Resnet50 dan InceptionV3</a:t>
            </a:r>
          </a:p>
          <a:p>
            <a:r>
              <a:rPr lang="en-US" dirty="0"/>
              <a:t>Hasil </a:t>
            </a:r>
            <a:r>
              <a:rPr lang="en-US" dirty="0" err="1"/>
              <a:t>Akurasi</a:t>
            </a:r>
            <a:endParaRPr lang="en-US" dirty="0"/>
          </a:p>
          <a:p>
            <a:pPr lvl="1"/>
            <a:r>
              <a:rPr lang="en-US" dirty="0"/>
              <a:t>Model VGG16,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40%</a:t>
            </a:r>
          </a:p>
          <a:p>
            <a:pPr lvl="1"/>
            <a:r>
              <a:rPr lang="en-US" dirty="0"/>
              <a:t>Model Resnet50,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20%</a:t>
            </a:r>
          </a:p>
          <a:p>
            <a:pPr lvl="1"/>
            <a:r>
              <a:rPr lang="en-US" dirty="0"/>
              <a:t>Model InceptionV3,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80%</a:t>
            </a:r>
          </a:p>
          <a:p>
            <a:r>
              <a:rPr lang="en-US" dirty="0" err="1"/>
              <a:t>Rencana</a:t>
            </a:r>
            <a:r>
              <a:rPr lang="en-US" dirty="0"/>
              <a:t> </a:t>
            </a:r>
            <a:r>
              <a:rPr lang="en-US" dirty="0" err="1"/>
              <a:t>Lanjutan</a:t>
            </a:r>
            <a:endParaRPr lang="en-US" dirty="0"/>
          </a:p>
          <a:p>
            <a:pPr lvl="1"/>
            <a:r>
              <a:rPr lang="en-US" dirty="0"/>
              <a:t>Deep Transfer Learning </a:t>
            </a:r>
            <a:r>
              <a:rPr lang="en-US" dirty="0" err="1"/>
              <a:t>digunakan</a:t>
            </a:r>
            <a:r>
              <a:rPr lang="en-US" dirty="0"/>
              <a:t> </a:t>
            </a:r>
            <a:r>
              <a:rPr lang="en-US" dirty="0" err="1"/>
              <a:t>untuk</a:t>
            </a:r>
            <a:r>
              <a:rPr lang="en-US" dirty="0"/>
              <a:t> </a:t>
            </a:r>
            <a:r>
              <a:rPr lang="en-US" dirty="0" err="1"/>
              <a:t>ektrasi</a:t>
            </a:r>
            <a:r>
              <a:rPr lang="en-US" dirty="0"/>
              <a:t> </a:t>
            </a:r>
            <a:r>
              <a:rPr lang="en-US" dirty="0" err="1"/>
              <a:t>fitur</a:t>
            </a:r>
            <a:r>
              <a:rPr lang="en-US" dirty="0"/>
              <a:t> </a:t>
            </a:r>
            <a:r>
              <a:rPr lang="en-US" dirty="0" err="1"/>
              <a:t>citra</a:t>
            </a:r>
            <a:r>
              <a:rPr lang="en-US" dirty="0"/>
              <a:t> </a:t>
            </a:r>
            <a:r>
              <a:rPr lang="en-US" dirty="0" err="1"/>
              <a:t>wajah</a:t>
            </a:r>
            <a:endParaRPr lang="en-US" dirty="0"/>
          </a:p>
          <a:p>
            <a:pPr lvl="1"/>
            <a:r>
              <a:rPr lang="en-US" dirty="0" err="1"/>
              <a:t>Untuk</a:t>
            </a:r>
            <a:r>
              <a:rPr lang="en-US" dirty="0"/>
              <a:t> </a:t>
            </a:r>
            <a:r>
              <a:rPr lang="en-US" dirty="0" err="1"/>
              <a:t>klasifikasi</a:t>
            </a:r>
            <a:r>
              <a:rPr lang="en-US" dirty="0"/>
              <a:t> </a:t>
            </a:r>
            <a:r>
              <a:rPr lang="en-US" dirty="0" err="1"/>
              <a:t>menggunakan</a:t>
            </a:r>
            <a:r>
              <a:rPr lang="en-US" dirty="0"/>
              <a:t> SVM dan </a:t>
            </a:r>
            <a:r>
              <a:rPr lang="en-US" dirty="0" err="1"/>
              <a:t>lainnya</a:t>
            </a:r>
            <a:endParaRPr lang="en-US" dirty="0"/>
          </a:p>
        </p:txBody>
      </p:sp>
    </p:spTree>
    <p:extLst>
      <p:ext uri="{BB962C8B-B14F-4D97-AF65-F5344CB8AC3E}">
        <p14:creationId xmlns:p14="http://schemas.microsoft.com/office/powerpoint/2010/main" val="149916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D53E8-0264-B441-A69A-6A7F8007F43B}"/>
              </a:ext>
            </a:extLst>
          </p:cNvPr>
          <p:cNvSpPr>
            <a:spLocks noGrp="1"/>
          </p:cNvSpPr>
          <p:nvPr>
            <p:ph type="title"/>
          </p:nvPr>
        </p:nvSpPr>
        <p:spPr/>
        <p:txBody>
          <a:bodyPr/>
          <a:lstStyle/>
          <a:p>
            <a:r>
              <a:rPr lang="en-US" dirty="0" err="1"/>
              <a:t>Tugas</a:t>
            </a:r>
            <a:r>
              <a:rPr lang="en-US" dirty="0"/>
              <a:t> Review dan </a:t>
            </a:r>
            <a:r>
              <a:rPr lang="en-US" dirty="0" err="1"/>
              <a:t>Studi</a:t>
            </a:r>
            <a:r>
              <a:rPr lang="en-US" dirty="0"/>
              <a:t> </a:t>
            </a:r>
            <a:r>
              <a:rPr lang="en-US" dirty="0" err="1"/>
              <a:t>Literatur</a:t>
            </a:r>
            <a:endParaRPr lang="en-US" dirty="0"/>
          </a:p>
        </p:txBody>
      </p:sp>
      <p:sp>
        <p:nvSpPr>
          <p:cNvPr id="3" name="Content Placeholder 2">
            <a:extLst>
              <a:ext uri="{FF2B5EF4-FFF2-40B4-BE49-F238E27FC236}">
                <a16:creationId xmlns:a16="http://schemas.microsoft.com/office/drawing/2014/main" id="{E2A758B9-B5D4-B24E-A76A-3185296E42FB}"/>
              </a:ext>
            </a:extLst>
          </p:cNvPr>
          <p:cNvSpPr>
            <a:spLocks noGrp="1"/>
          </p:cNvSpPr>
          <p:nvPr>
            <p:ph idx="1"/>
          </p:nvPr>
        </p:nvSpPr>
        <p:spPr/>
        <p:txBody>
          <a:bodyPr/>
          <a:lstStyle/>
          <a:p>
            <a:r>
              <a:rPr lang="en-US" dirty="0">
                <a:hlinkClick r:id="rId2"/>
              </a:rPr>
              <a:t>https://scholar.google.com/scholar?hl=en&amp;as_sdt=0%2C5&amp;as_ylo=2021&amp;q=feature+extraction+survey&amp;btnG=</a:t>
            </a:r>
            <a:endParaRPr lang="en-US" dirty="0"/>
          </a:p>
          <a:p>
            <a:r>
              <a:rPr lang="en-US" dirty="0">
                <a:hlinkClick r:id="rId3"/>
              </a:rPr>
              <a:t>https://medium.com/analytics-vidhya</a:t>
            </a:r>
            <a:r>
              <a:rPr lang="en-US">
                <a:hlinkClick r:id="rId3"/>
              </a:rPr>
              <a:t>/image-classification-using-machine-learning-support-vector-machine-svm-dc7a0ec92e01</a:t>
            </a:r>
            <a:endParaRPr lang="en-US"/>
          </a:p>
          <a:p>
            <a:pPr marL="0" indent="0">
              <a:buNone/>
            </a:pPr>
            <a:endParaRPr lang="en-US"/>
          </a:p>
        </p:txBody>
      </p:sp>
    </p:spTree>
    <p:extLst>
      <p:ext uri="{BB962C8B-B14F-4D97-AF65-F5344CB8AC3E}">
        <p14:creationId xmlns:p14="http://schemas.microsoft.com/office/powerpoint/2010/main" val="312005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1D3D-4533-B34B-B72B-F3257B85B2CB}"/>
              </a:ext>
            </a:extLst>
          </p:cNvPr>
          <p:cNvSpPr>
            <a:spLocks noGrp="1"/>
          </p:cNvSpPr>
          <p:nvPr>
            <p:ph type="title"/>
          </p:nvPr>
        </p:nvSpPr>
        <p:spPr/>
        <p:txBody>
          <a:bodyPr/>
          <a:lstStyle/>
          <a:p>
            <a:r>
              <a:rPr lang="en-US" dirty="0" err="1"/>
              <a:t>Ekstrasi</a:t>
            </a:r>
            <a:r>
              <a:rPr lang="en-US" dirty="0"/>
              <a:t> Fitur </a:t>
            </a:r>
            <a:r>
              <a:rPr lang="en-US" dirty="0" err="1"/>
              <a:t>dengan</a:t>
            </a:r>
            <a:r>
              <a:rPr lang="en-US" dirty="0"/>
              <a:t> ML</a:t>
            </a:r>
          </a:p>
        </p:txBody>
      </p:sp>
      <p:sp>
        <p:nvSpPr>
          <p:cNvPr id="3" name="Content Placeholder 2">
            <a:extLst>
              <a:ext uri="{FF2B5EF4-FFF2-40B4-BE49-F238E27FC236}">
                <a16:creationId xmlns:a16="http://schemas.microsoft.com/office/drawing/2014/main" id="{AC347A4E-5279-A94D-B3C7-6C8E74FCC012}"/>
              </a:ext>
            </a:extLst>
          </p:cNvPr>
          <p:cNvSpPr>
            <a:spLocks noGrp="1"/>
          </p:cNvSpPr>
          <p:nvPr>
            <p:ph idx="1"/>
          </p:nvPr>
        </p:nvSpPr>
        <p:spPr>
          <a:xfrm>
            <a:off x="838200" y="1825625"/>
            <a:ext cx="10869118" cy="4667250"/>
          </a:xfrm>
        </p:spPr>
        <p:txBody>
          <a:bodyPr>
            <a:normAutofit/>
          </a:bodyPr>
          <a:lstStyle/>
          <a:p>
            <a:r>
              <a:rPr lang="en-US" dirty="0" err="1"/>
              <a:t>Ekspriment</a:t>
            </a:r>
            <a:endParaRPr lang="en-US" dirty="0"/>
          </a:p>
          <a:p>
            <a:pPr lvl="1"/>
            <a:r>
              <a:rPr lang="en-US" dirty="0"/>
              <a:t>Dataset 50 Citra </a:t>
            </a:r>
            <a:r>
              <a:rPr lang="en-US" dirty="0" err="1"/>
              <a:t>Wajah</a:t>
            </a:r>
            <a:r>
              <a:rPr lang="en-US" dirty="0"/>
              <a:t> </a:t>
            </a:r>
            <a:r>
              <a:rPr lang="en-US" dirty="0" err="1"/>
              <a:t>dengan</a:t>
            </a:r>
            <a:r>
              <a:rPr lang="en-US" dirty="0"/>
              <a:t> 5 </a:t>
            </a:r>
            <a:r>
              <a:rPr lang="en-US" dirty="0" err="1"/>
              <a:t>Individu</a:t>
            </a:r>
            <a:endParaRPr lang="en-US" dirty="0"/>
          </a:p>
          <a:p>
            <a:pPr lvl="1"/>
            <a:r>
              <a:rPr lang="en-US" dirty="0" err="1"/>
              <a:t>Metode</a:t>
            </a:r>
            <a:r>
              <a:rPr lang="en-US" dirty="0"/>
              <a:t> </a:t>
            </a:r>
            <a:r>
              <a:rPr lang="en-US" dirty="0" err="1"/>
              <a:t>menggunakan</a:t>
            </a:r>
            <a:r>
              <a:rPr lang="en-US" dirty="0"/>
              <a:t> Deep Transfer Learning</a:t>
            </a:r>
          </a:p>
          <a:p>
            <a:pPr lvl="1"/>
            <a:r>
              <a:rPr lang="en-US" dirty="0" err="1"/>
              <a:t>Dengan</a:t>
            </a:r>
            <a:r>
              <a:rPr lang="en-US" dirty="0"/>
              <a:t> 3 model VGG16, Resnet50 dan InceptionV3</a:t>
            </a:r>
          </a:p>
          <a:p>
            <a:r>
              <a:rPr lang="en-US" dirty="0"/>
              <a:t>Hasil </a:t>
            </a:r>
            <a:r>
              <a:rPr lang="en-US" dirty="0" err="1"/>
              <a:t>Akurasi</a:t>
            </a:r>
            <a:endParaRPr lang="en-US" dirty="0"/>
          </a:p>
          <a:p>
            <a:pPr lvl="1"/>
            <a:r>
              <a:rPr lang="en-US" dirty="0"/>
              <a:t>Model VGG16,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40%</a:t>
            </a:r>
          </a:p>
          <a:p>
            <a:pPr lvl="1"/>
            <a:r>
              <a:rPr lang="en-US" dirty="0"/>
              <a:t>Model Resnet50,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20%</a:t>
            </a:r>
          </a:p>
          <a:p>
            <a:pPr lvl="1"/>
            <a:r>
              <a:rPr lang="en-US" dirty="0"/>
              <a:t>Model InceptionV3, data </a:t>
            </a:r>
            <a:r>
              <a:rPr lang="en-US" dirty="0" err="1"/>
              <a:t>latih</a:t>
            </a:r>
            <a:r>
              <a:rPr lang="en-US" dirty="0"/>
              <a:t> 40, data </a:t>
            </a:r>
            <a:r>
              <a:rPr lang="en-US" dirty="0" err="1"/>
              <a:t>tes</a:t>
            </a:r>
            <a:r>
              <a:rPr lang="en-US" dirty="0"/>
              <a:t> 5 dan data </a:t>
            </a:r>
            <a:r>
              <a:rPr lang="en-US" dirty="0" err="1"/>
              <a:t>validasi</a:t>
            </a:r>
            <a:r>
              <a:rPr lang="en-US" dirty="0"/>
              <a:t> 5. Dan </a:t>
            </a:r>
            <a:r>
              <a:rPr lang="en-US" dirty="0" err="1"/>
              <a:t>Akurasi</a:t>
            </a:r>
            <a:r>
              <a:rPr lang="en-US" dirty="0"/>
              <a:t> 80%</a:t>
            </a:r>
          </a:p>
          <a:p>
            <a:r>
              <a:rPr lang="en-US" dirty="0" err="1"/>
              <a:t>Rencana</a:t>
            </a:r>
            <a:r>
              <a:rPr lang="en-US" dirty="0"/>
              <a:t> </a:t>
            </a:r>
            <a:r>
              <a:rPr lang="en-US" dirty="0" err="1"/>
              <a:t>Lanjutan</a:t>
            </a:r>
            <a:endParaRPr lang="en-US" dirty="0"/>
          </a:p>
          <a:p>
            <a:pPr lvl="1"/>
            <a:r>
              <a:rPr lang="en-US" dirty="0"/>
              <a:t>Deep Transfer Learning </a:t>
            </a:r>
            <a:r>
              <a:rPr lang="en-US" dirty="0" err="1"/>
              <a:t>digunakan</a:t>
            </a:r>
            <a:r>
              <a:rPr lang="en-US" dirty="0"/>
              <a:t> </a:t>
            </a:r>
            <a:r>
              <a:rPr lang="en-US" dirty="0" err="1"/>
              <a:t>untuk</a:t>
            </a:r>
            <a:r>
              <a:rPr lang="en-US" dirty="0"/>
              <a:t> </a:t>
            </a:r>
            <a:r>
              <a:rPr lang="en-US" dirty="0" err="1"/>
              <a:t>ektrasi</a:t>
            </a:r>
            <a:r>
              <a:rPr lang="en-US" dirty="0"/>
              <a:t> </a:t>
            </a:r>
            <a:r>
              <a:rPr lang="en-US" dirty="0" err="1"/>
              <a:t>fitur</a:t>
            </a:r>
            <a:r>
              <a:rPr lang="en-US" dirty="0"/>
              <a:t> </a:t>
            </a:r>
            <a:r>
              <a:rPr lang="en-US" dirty="0" err="1"/>
              <a:t>citra</a:t>
            </a:r>
            <a:r>
              <a:rPr lang="en-US" dirty="0"/>
              <a:t> </a:t>
            </a:r>
            <a:r>
              <a:rPr lang="en-US" dirty="0" err="1"/>
              <a:t>wajah</a:t>
            </a:r>
            <a:endParaRPr lang="en-US" dirty="0"/>
          </a:p>
          <a:p>
            <a:pPr lvl="1"/>
            <a:r>
              <a:rPr lang="en-US" dirty="0" err="1"/>
              <a:t>Untuk</a:t>
            </a:r>
            <a:r>
              <a:rPr lang="en-US" dirty="0"/>
              <a:t> </a:t>
            </a:r>
            <a:r>
              <a:rPr lang="en-US" dirty="0" err="1"/>
              <a:t>klasifikasi</a:t>
            </a:r>
            <a:r>
              <a:rPr lang="en-US" dirty="0"/>
              <a:t> </a:t>
            </a:r>
            <a:r>
              <a:rPr lang="en-US" dirty="0" err="1"/>
              <a:t>menggunakan</a:t>
            </a:r>
            <a:r>
              <a:rPr lang="en-US" dirty="0"/>
              <a:t> SVM dan </a:t>
            </a:r>
            <a:r>
              <a:rPr lang="en-US" dirty="0" err="1"/>
              <a:t>lainnya</a:t>
            </a:r>
            <a:endParaRPr lang="en-US" dirty="0"/>
          </a:p>
        </p:txBody>
      </p:sp>
    </p:spTree>
    <p:extLst>
      <p:ext uri="{BB962C8B-B14F-4D97-AF65-F5344CB8AC3E}">
        <p14:creationId xmlns:p14="http://schemas.microsoft.com/office/powerpoint/2010/main" val="262853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8B1295-2089-FA45-B3AD-BEB9F33A2FA9}"/>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Ekstraksi fitur</a:t>
            </a:r>
          </a:p>
        </p:txBody>
      </p:sp>
      <p:sp>
        <p:nvSpPr>
          <p:cNvPr id="6" name="TextBox 5">
            <a:extLst>
              <a:ext uri="{FF2B5EF4-FFF2-40B4-BE49-F238E27FC236}">
                <a16:creationId xmlns:a16="http://schemas.microsoft.com/office/drawing/2014/main" id="{5DF74655-EF4E-B340-A70F-AD6E34CB7211}"/>
              </a:ext>
            </a:extLst>
          </p:cNvPr>
          <p:cNvSpPr txBox="1"/>
          <p:nvPr/>
        </p:nvSpPr>
        <p:spPr>
          <a:xfrm>
            <a:off x="1063212" y="6069426"/>
            <a:ext cx="10065576" cy="646331"/>
          </a:xfrm>
          <a:prstGeom prst="rect">
            <a:avLst/>
          </a:prstGeom>
          <a:noFill/>
        </p:spPr>
        <p:txBody>
          <a:bodyPr wrap="none" rtlCol="0">
            <a:spAutoFit/>
          </a:bodyPr>
          <a:lstStyle/>
          <a:p>
            <a:r>
              <a:rPr lang="en-US" dirty="0" err="1"/>
              <a:t>Sumber</a:t>
            </a:r>
            <a:r>
              <a:rPr lang="en-US" dirty="0"/>
              <a:t> : </a:t>
            </a:r>
            <a:r>
              <a:rPr lang="en-ID" dirty="0"/>
              <a:t>Survey of feature extraction and classification techniques to identify plant through leaves (2020) </a:t>
            </a:r>
          </a:p>
          <a:p>
            <a:endParaRPr lang="en-US" dirty="0"/>
          </a:p>
        </p:txBody>
      </p:sp>
      <p:grpSp>
        <p:nvGrpSpPr>
          <p:cNvPr id="8" name="Group 7">
            <a:extLst>
              <a:ext uri="{FF2B5EF4-FFF2-40B4-BE49-F238E27FC236}">
                <a16:creationId xmlns:a16="http://schemas.microsoft.com/office/drawing/2014/main" id="{4E166934-3E53-8B46-A845-C8D45BBEBEB3}"/>
              </a:ext>
            </a:extLst>
          </p:cNvPr>
          <p:cNvGrpSpPr>
            <a:grpSpLocks noChangeAspect="1"/>
          </p:cNvGrpSpPr>
          <p:nvPr/>
        </p:nvGrpSpPr>
        <p:grpSpPr bwMode="auto">
          <a:xfrm>
            <a:off x="1449685" y="1666259"/>
            <a:ext cx="9292629" cy="4403167"/>
            <a:chOff x="1472" y="380"/>
            <a:chExt cx="9115" cy="4319"/>
          </a:xfrm>
        </p:grpSpPr>
        <p:sp>
          <p:nvSpPr>
            <p:cNvPr id="9" name="Freeform 8">
              <a:extLst>
                <a:ext uri="{FF2B5EF4-FFF2-40B4-BE49-F238E27FC236}">
                  <a16:creationId xmlns:a16="http://schemas.microsoft.com/office/drawing/2014/main" id="{8F86C564-0F64-2A4E-AD72-D257EC3A866A}"/>
                </a:ext>
              </a:extLst>
            </p:cNvPr>
            <p:cNvSpPr>
              <a:spLocks noChangeAspect="1" noEditPoints="1" noChangeArrowheads="1" noChangeShapeType="1" noTextEdit="1"/>
            </p:cNvSpPr>
            <p:nvPr/>
          </p:nvSpPr>
          <p:spPr bwMode="auto">
            <a:xfrm>
              <a:off x="5955" y="380"/>
              <a:ext cx="1169" cy="652"/>
            </a:xfrm>
            <a:custGeom>
              <a:avLst/>
              <a:gdLst>
                <a:gd name="T0" fmla="+- 0 7058 5955"/>
                <a:gd name="T1" fmla="*/ T0 w 1169"/>
                <a:gd name="T2" fmla="+- 0 1032 381"/>
                <a:gd name="T3" fmla="*/ 1032 h 652"/>
                <a:gd name="T4" fmla="+- 0 6020 5955"/>
                <a:gd name="T5" fmla="*/ T4 w 1169"/>
                <a:gd name="T6" fmla="+- 0 1032 381"/>
                <a:gd name="T7" fmla="*/ 1032 h 652"/>
                <a:gd name="T8" fmla="+- 0 6008 5955"/>
                <a:gd name="T9" fmla="*/ T8 w 1169"/>
                <a:gd name="T10" fmla="+- 0 1031 381"/>
                <a:gd name="T11" fmla="*/ 1031 h 652"/>
                <a:gd name="T12" fmla="+- 0 5960 5955"/>
                <a:gd name="T13" fmla="*/ T12 w 1169"/>
                <a:gd name="T14" fmla="+- 0 992 381"/>
                <a:gd name="T15" fmla="*/ 992 h 652"/>
                <a:gd name="T16" fmla="+- 0 5955 5955"/>
                <a:gd name="T17" fmla="*/ T16 w 1169"/>
                <a:gd name="T18" fmla="+- 0 967 381"/>
                <a:gd name="T19" fmla="*/ 967 h 652"/>
                <a:gd name="T20" fmla="+- 0 5955 5955"/>
                <a:gd name="T21" fmla="*/ T20 w 1169"/>
                <a:gd name="T22" fmla="+- 0 446 381"/>
                <a:gd name="T23" fmla="*/ 446 h 652"/>
                <a:gd name="T24" fmla="+- 0 5984 5955"/>
                <a:gd name="T25" fmla="*/ T24 w 1169"/>
                <a:gd name="T26" fmla="+- 0 392 381"/>
                <a:gd name="T27" fmla="*/ 392 h 652"/>
                <a:gd name="T28" fmla="+- 0 6020 5955"/>
                <a:gd name="T29" fmla="*/ T28 w 1169"/>
                <a:gd name="T30" fmla="+- 0 381 381"/>
                <a:gd name="T31" fmla="*/ 381 h 652"/>
                <a:gd name="T32" fmla="+- 0 7058 5955"/>
                <a:gd name="T33" fmla="*/ T32 w 1169"/>
                <a:gd name="T34" fmla="+- 0 381 381"/>
                <a:gd name="T35" fmla="*/ 381 h 652"/>
                <a:gd name="T36" fmla="+- 0 7112 5955"/>
                <a:gd name="T37" fmla="*/ T36 w 1169"/>
                <a:gd name="T38" fmla="+- 0 410 381"/>
                <a:gd name="T39" fmla="*/ 410 h 652"/>
                <a:gd name="T40" fmla="+- 0 7123 5955"/>
                <a:gd name="T41" fmla="*/ T40 w 1169"/>
                <a:gd name="T42" fmla="+- 0 446 381"/>
                <a:gd name="T43" fmla="*/ 446 h 652"/>
                <a:gd name="T44" fmla="+- 0 7123 5955"/>
                <a:gd name="T45" fmla="*/ T44 w 1169"/>
                <a:gd name="T46" fmla="+- 0 967 381"/>
                <a:gd name="T47" fmla="*/ 967 h 652"/>
                <a:gd name="T48" fmla="+- 0 7094 5955"/>
                <a:gd name="T49" fmla="*/ T48 w 1169"/>
                <a:gd name="T50" fmla="+- 0 1021 381"/>
                <a:gd name="T51" fmla="*/ 1021 h 652"/>
                <a:gd name="T52" fmla="+- 0 7058 5955"/>
                <a:gd name="T53" fmla="*/ T52 w 1169"/>
                <a:gd name="T54" fmla="+- 0 1032 381"/>
                <a:gd name="T55" fmla="*/ 1032 h 6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1169" h="652">
                  <a:moveTo>
                    <a:pt x="1103" y="651"/>
                  </a:moveTo>
                  <a:lnTo>
                    <a:pt x="65" y="651"/>
                  </a:lnTo>
                  <a:lnTo>
                    <a:pt x="53" y="650"/>
                  </a:lnTo>
                  <a:lnTo>
                    <a:pt x="5" y="611"/>
                  </a:lnTo>
                  <a:lnTo>
                    <a:pt x="0" y="586"/>
                  </a:lnTo>
                  <a:lnTo>
                    <a:pt x="0" y="65"/>
                  </a:lnTo>
                  <a:lnTo>
                    <a:pt x="29" y="11"/>
                  </a:lnTo>
                  <a:lnTo>
                    <a:pt x="65" y="0"/>
                  </a:lnTo>
                  <a:lnTo>
                    <a:pt x="1103" y="0"/>
                  </a:lnTo>
                  <a:lnTo>
                    <a:pt x="1157" y="29"/>
                  </a:lnTo>
                  <a:lnTo>
                    <a:pt x="1168" y="65"/>
                  </a:lnTo>
                  <a:lnTo>
                    <a:pt x="1168" y="586"/>
                  </a:lnTo>
                  <a:lnTo>
                    <a:pt x="1139" y="640"/>
                  </a:lnTo>
                  <a:lnTo>
                    <a:pt x="1103" y="651"/>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11" name="Freeform 10">
              <a:extLst>
                <a:ext uri="{FF2B5EF4-FFF2-40B4-BE49-F238E27FC236}">
                  <a16:creationId xmlns:a16="http://schemas.microsoft.com/office/drawing/2014/main" id="{9B49B3C1-2E03-AF43-B7F9-F40914EDAA98}"/>
                </a:ext>
              </a:extLst>
            </p:cNvPr>
            <p:cNvSpPr>
              <a:spLocks noChangeAspect="1" noEditPoints="1" noChangeArrowheads="1" noChangeShapeType="1" noTextEdit="1"/>
            </p:cNvSpPr>
            <p:nvPr/>
          </p:nvSpPr>
          <p:spPr bwMode="auto">
            <a:xfrm>
              <a:off x="3018" y="1032"/>
              <a:ext cx="3521" cy="291"/>
            </a:xfrm>
            <a:custGeom>
              <a:avLst/>
              <a:gdLst>
                <a:gd name="T0" fmla="+- 0 6539 3019"/>
                <a:gd name="T1" fmla="*/ T0 w 3521"/>
                <a:gd name="T2" fmla="+- 0 1032 1032"/>
                <a:gd name="T3" fmla="*/ 1032 h 291"/>
                <a:gd name="T4" fmla="+- 0 6539 3019"/>
                <a:gd name="T5" fmla="*/ T4 w 3521"/>
                <a:gd name="T6" fmla="+- 0 1177 1032"/>
                <a:gd name="T7" fmla="*/ 1177 h 291"/>
                <a:gd name="T8" fmla="+- 0 3019 3019"/>
                <a:gd name="T9" fmla="*/ T8 w 3521"/>
                <a:gd name="T10" fmla="+- 0 1177 1032"/>
                <a:gd name="T11" fmla="*/ 1177 h 291"/>
                <a:gd name="T12" fmla="+- 0 3019 3019"/>
                <a:gd name="T13" fmla="*/ T12 w 3521"/>
                <a:gd name="T14" fmla="+- 0 1322 1032"/>
                <a:gd name="T15" fmla="*/ 1322 h 291"/>
              </a:gdLst>
              <a:ahLst/>
              <a:cxnLst>
                <a:cxn ang="0">
                  <a:pos x="T1" y="T3"/>
                </a:cxn>
                <a:cxn ang="0">
                  <a:pos x="T5" y="T7"/>
                </a:cxn>
                <a:cxn ang="0">
                  <a:pos x="T9" y="T11"/>
                </a:cxn>
                <a:cxn ang="0">
                  <a:pos x="T13" y="T15"/>
                </a:cxn>
              </a:cxnLst>
              <a:rect l="0" t="0" r="r" b="b"/>
              <a:pathLst>
                <a:path w="3521" h="291">
                  <a:moveTo>
                    <a:pt x="3520" y="0"/>
                  </a:moveTo>
                  <a:lnTo>
                    <a:pt x="3520" y="145"/>
                  </a:lnTo>
                  <a:lnTo>
                    <a:pt x="0" y="145"/>
                  </a:lnTo>
                  <a:lnTo>
                    <a:pt x="0" y="290"/>
                  </a:lnTo>
                </a:path>
              </a:pathLst>
            </a:custGeom>
            <a:noFill/>
            <a:ln w="12700">
              <a:solidFill>
                <a:srgbClr val="31589B"/>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12" name="Freeform 11">
              <a:extLst>
                <a:ext uri="{FF2B5EF4-FFF2-40B4-BE49-F238E27FC236}">
                  <a16:creationId xmlns:a16="http://schemas.microsoft.com/office/drawing/2014/main" id="{45122B0D-C838-1841-8239-EEADA57BDCB3}"/>
                </a:ext>
              </a:extLst>
            </p:cNvPr>
            <p:cNvSpPr>
              <a:spLocks noChangeAspect="1" noEditPoints="1" noChangeArrowheads="1" noChangeShapeType="1" noTextEdit="1"/>
            </p:cNvSpPr>
            <p:nvPr/>
          </p:nvSpPr>
          <p:spPr bwMode="auto">
            <a:xfrm>
              <a:off x="2579" y="1322"/>
              <a:ext cx="878" cy="338"/>
            </a:xfrm>
            <a:custGeom>
              <a:avLst/>
              <a:gdLst>
                <a:gd name="T0" fmla="+- 0 3432 2580"/>
                <a:gd name="T1" fmla="*/ T0 w 878"/>
                <a:gd name="T2" fmla="+- 0 1660 1322"/>
                <a:gd name="T3" fmla="*/ 1660 h 338"/>
                <a:gd name="T4" fmla="+- 0 2605 2580"/>
                <a:gd name="T5" fmla="*/ T4 w 878"/>
                <a:gd name="T6" fmla="+- 0 1660 1322"/>
                <a:gd name="T7" fmla="*/ 1660 h 338"/>
                <a:gd name="T8" fmla="+- 0 2596 2580"/>
                <a:gd name="T9" fmla="*/ T8 w 878"/>
                <a:gd name="T10" fmla="+- 0 1656 1322"/>
                <a:gd name="T11" fmla="*/ 1656 h 338"/>
                <a:gd name="T12" fmla="+- 0 2583 2580"/>
                <a:gd name="T13" fmla="*/ T12 w 878"/>
                <a:gd name="T14" fmla="+- 0 1643 1322"/>
                <a:gd name="T15" fmla="*/ 1643 h 338"/>
                <a:gd name="T16" fmla="+- 0 2580 2580"/>
                <a:gd name="T17" fmla="*/ T16 w 878"/>
                <a:gd name="T18" fmla="+- 0 1635 1322"/>
                <a:gd name="T19" fmla="*/ 1635 h 338"/>
                <a:gd name="T20" fmla="+- 0 2580 2580"/>
                <a:gd name="T21" fmla="*/ T20 w 878"/>
                <a:gd name="T22" fmla="+- 0 1347 1322"/>
                <a:gd name="T23" fmla="*/ 1347 h 338"/>
                <a:gd name="T24" fmla="+- 0 2583 2580"/>
                <a:gd name="T25" fmla="*/ T24 w 878"/>
                <a:gd name="T26" fmla="+- 0 1338 1322"/>
                <a:gd name="T27" fmla="*/ 1338 h 338"/>
                <a:gd name="T28" fmla="+- 0 2596 2580"/>
                <a:gd name="T29" fmla="*/ T28 w 878"/>
                <a:gd name="T30" fmla="+- 0 1326 1322"/>
                <a:gd name="T31" fmla="*/ 1326 h 338"/>
                <a:gd name="T32" fmla="+- 0 2605 2580"/>
                <a:gd name="T33" fmla="*/ T32 w 878"/>
                <a:gd name="T34" fmla="+- 0 1322 1322"/>
                <a:gd name="T35" fmla="*/ 1322 h 338"/>
                <a:gd name="T36" fmla="+- 0 3432 2580"/>
                <a:gd name="T37" fmla="*/ T36 w 878"/>
                <a:gd name="T38" fmla="+- 0 1322 1322"/>
                <a:gd name="T39" fmla="*/ 1322 h 338"/>
                <a:gd name="T40" fmla="+- 0 3441 2580"/>
                <a:gd name="T41" fmla="*/ T40 w 878"/>
                <a:gd name="T42" fmla="+- 0 1326 1322"/>
                <a:gd name="T43" fmla="*/ 1326 h 338"/>
                <a:gd name="T44" fmla="+- 0 3454 2580"/>
                <a:gd name="T45" fmla="*/ T44 w 878"/>
                <a:gd name="T46" fmla="+- 0 1338 1322"/>
                <a:gd name="T47" fmla="*/ 1338 h 338"/>
                <a:gd name="T48" fmla="+- 0 3457 2580"/>
                <a:gd name="T49" fmla="*/ T48 w 878"/>
                <a:gd name="T50" fmla="+- 0 1347 1322"/>
                <a:gd name="T51" fmla="*/ 1347 h 338"/>
                <a:gd name="T52" fmla="+- 0 3457 2580"/>
                <a:gd name="T53" fmla="*/ T52 w 878"/>
                <a:gd name="T54" fmla="+- 0 1635 1322"/>
                <a:gd name="T55" fmla="*/ 1635 h 338"/>
                <a:gd name="T56" fmla="+- 0 3454 2580"/>
                <a:gd name="T57" fmla="*/ T56 w 878"/>
                <a:gd name="T58" fmla="+- 0 1643 1322"/>
                <a:gd name="T59" fmla="*/ 1643 h 338"/>
                <a:gd name="T60" fmla="+- 0 3441 2580"/>
                <a:gd name="T61" fmla="*/ T60 w 878"/>
                <a:gd name="T62" fmla="+- 0 1656 1322"/>
                <a:gd name="T63" fmla="*/ 1656 h 33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878" h="338">
                  <a:moveTo>
                    <a:pt x="852" y="338"/>
                  </a:moveTo>
                  <a:lnTo>
                    <a:pt x="25" y="338"/>
                  </a:lnTo>
                  <a:lnTo>
                    <a:pt x="16" y="334"/>
                  </a:lnTo>
                  <a:lnTo>
                    <a:pt x="3" y="321"/>
                  </a:lnTo>
                  <a:lnTo>
                    <a:pt x="0" y="313"/>
                  </a:lnTo>
                  <a:lnTo>
                    <a:pt x="0" y="25"/>
                  </a:lnTo>
                  <a:lnTo>
                    <a:pt x="3" y="16"/>
                  </a:lnTo>
                  <a:lnTo>
                    <a:pt x="16" y="4"/>
                  </a:lnTo>
                  <a:lnTo>
                    <a:pt x="25" y="0"/>
                  </a:lnTo>
                  <a:lnTo>
                    <a:pt x="852" y="0"/>
                  </a:lnTo>
                  <a:lnTo>
                    <a:pt x="861" y="4"/>
                  </a:lnTo>
                  <a:lnTo>
                    <a:pt x="874" y="16"/>
                  </a:lnTo>
                  <a:lnTo>
                    <a:pt x="877" y="25"/>
                  </a:lnTo>
                  <a:lnTo>
                    <a:pt x="877" y="313"/>
                  </a:lnTo>
                  <a:lnTo>
                    <a:pt x="874" y="321"/>
                  </a:lnTo>
                  <a:lnTo>
                    <a:pt x="861" y="334"/>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13" name="Freeform 12">
              <a:extLst>
                <a:ext uri="{FF2B5EF4-FFF2-40B4-BE49-F238E27FC236}">
                  <a16:creationId xmlns:a16="http://schemas.microsoft.com/office/drawing/2014/main" id="{1256E5A0-729C-7046-B8C1-FD8F22233C1D}"/>
                </a:ext>
              </a:extLst>
            </p:cNvPr>
            <p:cNvSpPr>
              <a:spLocks noChangeAspect="1" noEditPoints="1" noChangeArrowheads="1" noChangeShapeType="1" noTextEdit="1"/>
            </p:cNvSpPr>
            <p:nvPr/>
          </p:nvSpPr>
          <p:spPr bwMode="auto">
            <a:xfrm>
              <a:off x="2579" y="1322"/>
              <a:ext cx="878" cy="338"/>
            </a:xfrm>
            <a:custGeom>
              <a:avLst/>
              <a:gdLst>
                <a:gd name="T0" fmla="+- 0 2580 2580"/>
                <a:gd name="T1" fmla="*/ T0 w 878"/>
                <a:gd name="T2" fmla="+- 0 1356 1322"/>
                <a:gd name="T3" fmla="*/ 1356 h 338"/>
                <a:gd name="T4" fmla="+- 0 2580 2580"/>
                <a:gd name="T5" fmla="*/ T4 w 878"/>
                <a:gd name="T6" fmla="+- 0 1347 1322"/>
                <a:gd name="T7" fmla="*/ 1347 h 338"/>
                <a:gd name="T8" fmla="+- 0 2583 2580"/>
                <a:gd name="T9" fmla="*/ T8 w 878"/>
                <a:gd name="T10" fmla="+- 0 1338 1322"/>
                <a:gd name="T11" fmla="*/ 1338 h 338"/>
                <a:gd name="T12" fmla="+- 0 2590 2580"/>
                <a:gd name="T13" fmla="*/ T12 w 878"/>
                <a:gd name="T14" fmla="+- 0 1332 1322"/>
                <a:gd name="T15" fmla="*/ 1332 h 338"/>
                <a:gd name="T16" fmla="+- 0 2596 2580"/>
                <a:gd name="T17" fmla="*/ T16 w 878"/>
                <a:gd name="T18" fmla="+- 0 1326 1322"/>
                <a:gd name="T19" fmla="*/ 1326 h 338"/>
                <a:gd name="T20" fmla="+- 0 2605 2580"/>
                <a:gd name="T21" fmla="*/ T20 w 878"/>
                <a:gd name="T22" fmla="+- 0 1322 1322"/>
                <a:gd name="T23" fmla="*/ 1322 h 338"/>
                <a:gd name="T24" fmla="+- 0 2614 2580"/>
                <a:gd name="T25" fmla="*/ T24 w 878"/>
                <a:gd name="T26" fmla="+- 0 1322 1322"/>
                <a:gd name="T27" fmla="*/ 1322 h 338"/>
                <a:gd name="T28" fmla="+- 0 3423 2580"/>
                <a:gd name="T29" fmla="*/ T28 w 878"/>
                <a:gd name="T30" fmla="+- 0 1322 1322"/>
                <a:gd name="T31" fmla="*/ 1322 h 338"/>
                <a:gd name="T32" fmla="+- 0 3432 2580"/>
                <a:gd name="T33" fmla="*/ T32 w 878"/>
                <a:gd name="T34" fmla="+- 0 1322 1322"/>
                <a:gd name="T35" fmla="*/ 1322 h 338"/>
                <a:gd name="T36" fmla="+- 0 3441 2580"/>
                <a:gd name="T37" fmla="*/ T36 w 878"/>
                <a:gd name="T38" fmla="+- 0 1326 1322"/>
                <a:gd name="T39" fmla="*/ 1326 h 338"/>
                <a:gd name="T40" fmla="+- 0 3447 2580"/>
                <a:gd name="T41" fmla="*/ T40 w 878"/>
                <a:gd name="T42" fmla="+- 0 1332 1322"/>
                <a:gd name="T43" fmla="*/ 1332 h 338"/>
                <a:gd name="T44" fmla="+- 0 3454 2580"/>
                <a:gd name="T45" fmla="*/ T44 w 878"/>
                <a:gd name="T46" fmla="+- 0 1338 1322"/>
                <a:gd name="T47" fmla="*/ 1338 h 338"/>
                <a:gd name="T48" fmla="+- 0 3457 2580"/>
                <a:gd name="T49" fmla="*/ T48 w 878"/>
                <a:gd name="T50" fmla="+- 0 1347 1322"/>
                <a:gd name="T51" fmla="*/ 1347 h 338"/>
                <a:gd name="T52" fmla="+- 0 3457 2580"/>
                <a:gd name="T53" fmla="*/ T52 w 878"/>
                <a:gd name="T54" fmla="+- 0 1356 1322"/>
                <a:gd name="T55" fmla="*/ 1356 h 338"/>
                <a:gd name="T56" fmla="+- 0 3457 2580"/>
                <a:gd name="T57" fmla="*/ T56 w 878"/>
                <a:gd name="T58" fmla="+- 0 1626 1322"/>
                <a:gd name="T59" fmla="*/ 1626 h 338"/>
                <a:gd name="T60" fmla="+- 0 3457 2580"/>
                <a:gd name="T61" fmla="*/ T60 w 878"/>
                <a:gd name="T62" fmla="+- 0 1635 1322"/>
                <a:gd name="T63" fmla="*/ 1635 h 338"/>
                <a:gd name="T64" fmla="+- 0 3454 2580"/>
                <a:gd name="T65" fmla="*/ T64 w 878"/>
                <a:gd name="T66" fmla="+- 0 1643 1322"/>
                <a:gd name="T67" fmla="*/ 1643 h 338"/>
                <a:gd name="T68" fmla="+- 0 3447 2580"/>
                <a:gd name="T69" fmla="*/ T68 w 878"/>
                <a:gd name="T70" fmla="+- 0 1650 1322"/>
                <a:gd name="T71" fmla="*/ 1650 h 338"/>
                <a:gd name="T72" fmla="+- 0 3441 2580"/>
                <a:gd name="T73" fmla="*/ T72 w 878"/>
                <a:gd name="T74" fmla="+- 0 1656 1322"/>
                <a:gd name="T75" fmla="*/ 1656 h 338"/>
                <a:gd name="T76" fmla="+- 0 3432 2580"/>
                <a:gd name="T77" fmla="*/ T76 w 878"/>
                <a:gd name="T78" fmla="+- 0 1660 1322"/>
                <a:gd name="T79" fmla="*/ 1660 h 338"/>
                <a:gd name="T80" fmla="+- 0 3423 2580"/>
                <a:gd name="T81" fmla="*/ T80 w 878"/>
                <a:gd name="T82" fmla="+- 0 1660 1322"/>
                <a:gd name="T83" fmla="*/ 1660 h 338"/>
                <a:gd name="T84" fmla="+- 0 2614 2580"/>
                <a:gd name="T85" fmla="*/ T84 w 878"/>
                <a:gd name="T86" fmla="+- 0 1660 1322"/>
                <a:gd name="T87" fmla="*/ 1660 h 338"/>
                <a:gd name="T88" fmla="+- 0 2605 2580"/>
                <a:gd name="T89" fmla="*/ T88 w 878"/>
                <a:gd name="T90" fmla="+- 0 1660 1322"/>
                <a:gd name="T91" fmla="*/ 1660 h 338"/>
                <a:gd name="T92" fmla="+- 0 2596 2580"/>
                <a:gd name="T93" fmla="*/ T92 w 878"/>
                <a:gd name="T94" fmla="+- 0 1656 1322"/>
                <a:gd name="T95" fmla="*/ 1656 h 338"/>
                <a:gd name="T96" fmla="+- 0 2590 2580"/>
                <a:gd name="T97" fmla="*/ T96 w 878"/>
                <a:gd name="T98" fmla="+- 0 1650 1322"/>
                <a:gd name="T99" fmla="*/ 1650 h 338"/>
                <a:gd name="T100" fmla="+- 0 2583 2580"/>
                <a:gd name="T101" fmla="*/ T100 w 878"/>
                <a:gd name="T102" fmla="+- 0 1643 1322"/>
                <a:gd name="T103" fmla="*/ 1643 h 338"/>
                <a:gd name="T104" fmla="+- 0 2580 2580"/>
                <a:gd name="T105" fmla="*/ T104 w 878"/>
                <a:gd name="T106" fmla="+- 0 1635 1322"/>
                <a:gd name="T107" fmla="*/ 1635 h 338"/>
                <a:gd name="T108" fmla="+- 0 2580 2580"/>
                <a:gd name="T109" fmla="*/ T108 w 878"/>
                <a:gd name="T110" fmla="+- 0 1626 1322"/>
                <a:gd name="T111" fmla="*/ 1626 h 338"/>
                <a:gd name="T112" fmla="+- 0 2580 2580"/>
                <a:gd name="T113" fmla="*/ T112 w 878"/>
                <a:gd name="T114" fmla="+- 0 1356 1322"/>
                <a:gd name="T115" fmla="*/ 1356 h 33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878" h="338">
                  <a:moveTo>
                    <a:pt x="0" y="34"/>
                  </a:moveTo>
                  <a:lnTo>
                    <a:pt x="0" y="25"/>
                  </a:lnTo>
                  <a:lnTo>
                    <a:pt x="3" y="16"/>
                  </a:lnTo>
                  <a:lnTo>
                    <a:pt x="10" y="10"/>
                  </a:lnTo>
                  <a:lnTo>
                    <a:pt x="16" y="4"/>
                  </a:lnTo>
                  <a:lnTo>
                    <a:pt x="25" y="0"/>
                  </a:lnTo>
                  <a:lnTo>
                    <a:pt x="34" y="0"/>
                  </a:lnTo>
                  <a:lnTo>
                    <a:pt x="843" y="0"/>
                  </a:lnTo>
                  <a:lnTo>
                    <a:pt x="852" y="0"/>
                  </a:lnTo>
                  <a:lnTo>
                    <a:pt x="861" y="4"/>
                  </a:lnTo>
                  <a:lnTo>
                    <a:pt x="867" y="10"/>
                  </a:lnTo>
                  <a:lnTo>
                    <a:pt x="874" y="16"/>
                  </a:lnTo>
                  <a:lnTo>
                    <a:pt x="877" y="25"/>
                  </a:lnTo>
                  <a:lnTo>
                    <a:pt x="877" y="34"/>
                  </a:lnTo>
                  <a:lnTo>
                    <a:pt x="877" y="304"/>
                  </a:lnTo>
                  <a:lnTo>
                    <a:pt x="877" y="313"/>
                  </a:lnTo>
                  <a:lnTo>
                    <a:pt x="874" y="321"/>
                  </a:lnTo>
                  <a:lnTo>
                    <a:pt x="867" y="328"/>
                  </a:lnTo>
                  <a:lnTo>
                    <a:pt x="861" y="334"/>
                  </a:lnTo>
                  <a:lnTo>
                    <a:pt x="852" y="338"/>
                  </a:lnTo>
                  <a:lnTo>
                    <a:pt x="843" y="338"/>
                  </a:lnTo>
                  <a:lnTo>
                    <a:pt x="34" y="338"/>
                  </a:lnTo>
                  <a:lnTo>
                    <a:pt x="25" y="338"/>
                  </a:lnTo>
                  <a:lnTo>
                    <a:pt x="16" y="334"/>
                  </a:lnTo>
                  <a:lnTo>
                    <a:pt x="10" y="328"/>
                  </a:lnTo>
                  <a:lnTo>
                    <a:pt x="3" y="321"/>
                  </a:lnTo>
                  <a:lnTo>
                    <a:pt x="0" y="313"/>
                  </a:lnTo>
                  <a:lnTo>
                    <a:pt x="0" y="304"/>
                  </a:lnTo>
                  <a:lnTo>
                    <a:pt x="0" y="34"/>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14" name="Freeform 13">
              <a:extLst>
                <a:ext uri="{FF2B5EF4-FFF2-40B4-BE49-F238E27FC236}">
                  <a16:creationId xmlns:a16="http://schemas.microsoft.com/office/drawing/2014/main" id="{9AACE44F-EC07-544D-8609-A7F8594119BF}"/>
                </a:ext>
              </a:extLst>
            </p:cNvPr>
            <p:cNvSpPr>
              <a:spLocks noChangeAspect="1" noEditPoints="1" noChangeArrowheads="1" noChangeShapeType="1" noTextEdit="1"/>
            </p:cNvSpPr>
            <p:nvPr/>
          </p:nvSpPr>
          <p:spPr bwMode="auto">
            <a:xfrm>
              <a:off x="2097" y="1659"/>
              <a:ext cx="921" cy="291"/>
            </a:xfrm>
            <a:custGeom>
              <a:avLst/>
              <a:gdLst>
                <a:gd name="T0" fmla="+- 0 3019 2098"/>
                <a:gd name="T1" fmla="*/ T0 w 921"/>
                <a:gd name="T2" fmla="+- 0 1660 1660"/>
                <a:gd name="T3" fmla="*/ 1660 h 291"/>
                <a:gd name="T4" fmla="+- 0 3019 2098"/>
                <a:gd name="T5" fmla="*/ T4 w 921"/>
                <a:gd name="T6" fmla="+- 0 1805 1660"/>
                <a:gd name="T7" fmla="*/ 1805 h 291"/>
                <a:gd name="T8" fmla="+- 0 2098 2098"/>
                <a:gd name="T9" fmla="*/ T8 w 921"/>
                <a:gd name="T10" fmla="+- 0 1805 1660"/>
                <a:gd name="T11" fmla="*/ 1805 h 291"/>
                <a:gd name="T12" fmla="+- 0 2098 2098"/>
                <a:gd name="T13" fmla="*/ T12 w 921"/>
                <a:gd name="T14" fmla="+- 0 1950 1660"/>
                <a:gd name="T15" fmla="*/ 1950 h 291"/>
              </a:gdLst>
              <a:ahLst/>
              <a:cxnLst>
                <a:cxn ang="0">
                  <a:pos x="T1" y="T3"/>
                </a:cxn>
                <a:cxn ang="0">
                  <a:pos x="T5" y="T7"/>
                </a:cxn>
                <a:cxn ang="0">
                  <a:pos x="T9" y="T11"/>
                </a:cxn>
                <a:cxn ang="0">
                  <a:pos x="T13" y="T15"/>
                </a:cxn>
              </a:cxnLst>
              <a:rect l="0" t="0" r="r" b="b"/>
              <a:pathLst>
                <a:path w="921" h="291">
                  <a:moveTo>
                    <a:pt x="921" y="0"/>
                  </a:moveTo>
                  <a:lnTo>
                    <a:pt x="921" y="145"/>
                  </a:lnTo>
                  <a:lnTo>
                    <a:pt x="0" y="145"/>
                  </a:lnTo>
                  <a:lnTo>
                    <a:pt x="0" y="290"/>
                  </a:lnTo>
                </a:path>
              </a:pathLst>
            </a:custGeom>
            <a:noFill/>
            <a:ln w="12700">
              <a:solidFill>
                <a:srgbClr val="3D66B1"/>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15" name="Freeform 14">
              <a:extLst>
                <a:ext uri="{FF2B5EF4-FFF2-40B4-BE49-F238E27FC236}">
                  <a16:creationId xmlns:a16="http://schemas.microsoft.com/office/drawing/2014/main" id="{99DA915A-F9D5-4E4F-AF5E-4BFE8C238FFF}"/>
                </a:ext>
              </a:extLst>
            </p:cNvPr>
            <p:cNvSpPr>
              <a:spLocks noChangeAspect="1" noEditPoints="1" noChangeArrowheads="1" noChangeShapeType="1" noTextEdit="1"/>
            </p:cNvSpPr>
            <p:nvPr/>
          </p:nvSpPr>
          <p:spPr bwMode="auto">
            <a:xfrm>
              <a:off x="1658" y="1949"/>
              <a:ext cx="879" cy="298"/>
            </a:xfrm>
            <a:custGeom>
              <a:avLst/>
              <a:gdLst>
                <a:gd name="T0" fmla="+- 0 2515 1658"/>
                <a:gd name="T1" fmla="*/ T0 w 879"/>
                <a:gd name="T2" fmla="+- 0 2247 1950"/>
                <a:gd name="T3" fmla="*/ 2247 h 298"/>
                <a:gd name="T4" fmla="+- 0 1680 1658"/>
                <a:gd name="T5" fmla="*/ T4 w 879"/>
                <a:gd name="T6" fmla="+- 0 2247 1950"/>
                <a:gd name="T7" fmla="*/ 2247 h 298"/>
                <a:gd name="T8" fmla="+- 0 1673 1658"/>
                <a:gd name="T9" fmla="*/ T8 w 879"/>
                <a:gd name="T10" fmla="+- 0 2244 1950"/>
                <a:gd name="T11" fmla="*/ 2244 h 298"/>
                <a:gd name="T12" fmla="+- 0 1661 1658"/>
                <a:gd name="T13" fmla="*/ T12 w 879"/>
                <a:gd name="T14" fmla="+- 0 2232 1950"/>
                <a:gd name="T15" fmla="*/ 2232 h 298"/>
                <a:gd name="T16" fmla="+- 0 1658 1658"/>
                <a:gd name="T17" fmla="*/ T16 w 879"/>
                <a:gd name="T18" fmla="+- 0 2225 1950"/>
                <a:gd name="T19" fmla="*/ 2225 h 298"/>
                <a:gd name="T20" fmla="+- 0 1658 1658"/>
                <a:gd name="T21" fmla="*/ T20 w 879"/>
                <a:gd name="T22" fmla="+- 0 1971 1950"/>
                <a:gd name="T23" fmla="*/ 1971 h 298"/>
                <a:gd name="T24" fmla="+- 0 1661 1658"/>
                <a:gd name="T25" fmla="*/ T24 w 879"/>
                <a:gd name="T26" fmla="+- 0 1964 1950"/>
                <a:gd name="T27" fmla="*/ 1964 h 298"/>
                <a:gd name="T28" fmla="+- 0 1673 1658"/>
                <a:gd name="T29" fmla="*/ T28 w 879"/>
                <a:gd name="T30" fmla="+- 0 1953 1950"/>
                <a:gd name="T31" fmla="*/ 1953 h 298"/>
                <a:gd name="T32" fmla="+- 0 1680 1658"/>
                <a:gd name="T33" fmla="*/ T32 w 879"/>
                <a:gd name="T34" fmla="+- 0 1950 1950"/>
                <a:gd name="T35" fmla="*/ 1950 h 298"/>
                <a:gd name="T36" fmla="+- 0 2515 1658"/>
                <a:gd name="T37" fmla="*/ T36 w 879"/>
                <a:gd name="T38" fmla="+- 0 1950 1950"/>
                <a:gd name="T39" fmla="*/ 1950 h 298"/>
                <a:gd name="T40" fmla="+- 0 2523 1658"/>
                <a:gd name="T41" fmla="*/ T40 w 879"/>
                <a:gd name="T42" fmla="+- 0 1953 1950"/>
                <a:gd name="T43" fmla="*/ 1953 h 298"/>
                <a:gd name="T44" fmla="+- 0 2534 1658"/>
                <a:gd name="T45" fmla="*/ T44 w 879"/>
                <a:gd name="T46" fmla="+- 0 1964 1950"/>
                <a:gd name="T47" fmla="*/ 1964 h 298"/>
                <a:gd name="T48" fmla="+- 0 2537 1658"/>
                <a:gd name="T49" fmla="*/ T48 w 879"/>
                <a:gd name="T50" fmla="+- 0 1971 1950"/>
                <a:gd name="T51" fmla="*/ 1971 h 298"/>
                <a:gd name="T52" fmla="+- 0 2537 1658"/>
                <a:gd name="T53" fmla="*/ T52 w 879"/>
                <a:gd name="T54" fmla="+- 0 2225 1950"/>
                <a:gd name="T55" fmla="*/ 2225 h 298"/>
                <a:gd name="T56" fmla="+- 0 2534 1658"/>
                <a:gd name="T57" fmla="*/ T56 w 879"/>
                <a:gd name="T58" fmla="+- 0 2232 1950"/>
                <a:gd name="T59" fmla="*/ 2232 h 298"/>
                <a:gd name="T60" fmla="+- 0 2523 1658"/>
                <a:gd name="T61" fmla="*/ T60 w 879"/>
                <a:gd name="T62" fmla="+- 0 2244 1950"/>
                <a:gd name="T63" fmla="*/ 2244 h 29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879" h="298">
                  <a:moveTo>
                    <a:pt x="857" y="297"/>
                  </a:moveTo>
                  <a:lnTo>
                    <a:pt x="22" y="297"/>
                  </a:lnTo>
                  <a:lnTo>
                    <a:pt x="15" y="294"/>
                  </a:lnTo>
                  <a:lnTo>
                    <a:pt x="3" y="282"/>
                  </a:lnTo>
                  <a:lnTo>
                    <a:pt x="0" y="275"/>
                  </a:lnTo>
                  <a:lnTo>
                    <a:pt x="0" y="21"/>
                  </a:lnTo>
                  <a:lnTo>
                    <a:pt x="3" y="14"/>
                  </a:lnTo>
                  <a:lnTo>
                    <a:pt x="15" y="3"/>
                  </a:lnTo>
                  <a:lnTo>
                    <a:pt x="22" y="0"/>
                  </a:lnTo>
                  <a:lnTo>
                    <a:pt x="857" y="0"/>
                  </a:lnTo>
                  <a:lnTo>
                    <a:pt x="865" y="3"/>
                  </a:lnTo>
                  <a:lnTo>
                    <a:pt x="876" y="14"/>
                  </a:lnTo>
                  <a:lnTo>
                    <a:pt x="879" y="21"/>
                  </a:lnTo>
                  <a:lnTo>
                    <a:pt x="879" y="275"/>
                  </a:lnTo>
                  <a:lnTo>
                    <a:pt x="876" y="282"/>
                  </a:lnTo>
                  <a:lnTo>
                    <a:pt x="865" y="294"/>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16" name="Freeform 15">
              <a:extLst>
                <a:ext uri="{FF2B5EF4-FFF2-40B4-BE49-F238E27FC236}">
                  <a16:creationId xmlns:a16="http://schemas.microsoft.com/office/drawing/2014/main" id="{743E3577-509D-2D46-8682-7F0DE7ABA9C4}"/>
                </a:ext>
              </a:extLst>
            </p:cNvPr>
            <p:cNvSpPr>
              <a:spLocks noChangeAspect="1" noEditPoints="1" noChangeArrowheads="1" noChangeShapeType="1" noTextEdit="1"/>
            </p:cNvSpPr>
            <p:nvPr/>
          </p:nvSpPr>
          <p:spPr bwMode="auto">
            <a:xfrm>
              <a:off x="1658" y="1949"/>
              <a:ext cx="879" cy="298"/>
            </a:xfrm>
            <a:custGeom>
              <a:avLst/>
              <a:gdLst>
                <a:gd name="T0" fmla="+- 0 1658 1658"/>
                <a:gd name="T1" fmla="*/ T0 w 879"/>
                <a:gd name="T2" fmla="+- 0 1979 1950"/>
                <a:gd name="T3" fmla="*/ 1979 h 298"/>
                <a:gd name="T4" fmla="+- 0 1658 1658"/>
                <a:gd name="T5" fmla="*/ T4 w 879"/>
                <a:gd name="T6" fmla="+- 0 1971 1950"/>
                <a:gd name="T7" fmla="*/ 1971 h 298"/>
                <a:gd name="T8" fmla="+- 0 1661 1658"/>
                <a:gd name="T9" fmla="*/ T8 w 879"/>
                <a:gd name="T10" fmla="+- 0 1964 1950"/>
                <a:gd name="T11" fmla="*/ 1964 h 298"/>
                <a:gd name="T12" fmla="+- 0 1667 1658"/>
                <a:gd name="T13" fmla="*/ T12 w 879"/>
                <a:gd name="T14" fmla="+- 0 1958 1950"/>
                <a:gd name="T15" fmla="*/ 1958 h 298"/>
                <a:gd name="T16" fmla="+- 0 1673 1658"/>
                <a:gd name="T17" fmla="*/ T16 w 879"/>
                <a:gd name="T18" fmla="+- 0 1953 1950"/>
                <a:gd name="T19" fmla="*/ 1953 h 298"/>
                <a:gd name="T20" fmla="+- 0 1680 1658"/>
                <a:gd name="T21" fmla="*/ T20 w 879"/>
                <a:gd name="T22" fmla="+- 0 1950 1950"/>
                <a:gd name="T23" fmla="*/ 1950 h 298"/>
                <a:gd name="T24" fmla="+- 0 1688 1658"/>
                <a:gd name="T25" fmla="*/ T24 w 879"/>
                <a:gd name="T26" fmla="+- 0 1950 1950"/>
                <a:gd name="T27" fmla="*/ 1950 h 298"/>
                <a:gd name="T28" fmla="+- 0 2507 1658"/>
                <a:gd name="T29" fmla="*/ T28 w 879"/>
                <a:gd name="T30" fmla="+- 0 1950 1950"/>
                <a:gd name="T31" fmla="*/ 1950 h 298"/>
                <a:gd name="T32" fmla="+- 0 2515 1658"/>
                <a:gd name="T33" fmla="*/ T32 w 879"/>
                <a:gd name="T34" fmla="+- 0 1950 1950"/>
                <a:gd name="T35" fmla="*/ 1950 h 298"/>
                <a:gd name="T36" fmla="+- 0 2523 1658"/>
                <a:gd name="T37" fmla="*/ T36 w 879"/>
                <a:gd name="T38" fmla="+- 0 1953 1950"/>
                <a:gd name="T39" fmla="*/ 1953 h 298"/>
                <a:gd name="T40" fmla="+- 0 2528 1658"/>
                <a:gd name="T41" fmla="*/ T40 w 879"/>
                <a:gd name="T42" fmla="+- 0 1958 1950"/>
                <a:gd name="T43" fmla="*/ 1958 h 298"/>
                <a:gd name="T44" fmla="+- 0 2534 1658"/>
                <a:gd name="T45" fmla="*/ T44 w 879"/>
                <a:gd name="T46" fmla="+- 0 1964 1950"/>
                <a:gd name="T47" fmla="*/ 1964 h 298"/>
                <a:gd name="T48" fmla="+- 0 2537 1658"/>
                <a:gd name="T49" fmla="*/ T48 w 879"/>
                <a:gd name="T50" fmla="+- 0 1971 1950"/>
                <a:gd name="T51" fmla="*/ 1971 h 298"/>
                <a:gd name="T52" fmla="+- 0 2537 1658"/>
                <a:gd name="T53" fmla="*/ T52 w 879"/>
                <a:gd name="T54" fmla="+- 0 1979 1950"/>
                <a:gd name="T55" fmla="*/ 1979 h 298"/>
                <a:gd name="T56" fmla="+- 0 2537 1658"/>
                <a:gd name="T57" fmla="*/ T56 w 879"/>
                <a:gd name="T58" fmla="+- 0 2217 1950"/>
                <a:gd name="T59" fmla="*/ 2217 h 298"/>
                <a:gd name="T60" fmla="+- 0 2537 1658"/>
                <a:gd name="T61" fmla="*/ T60 w 879"/>
                <a:gd name="T62" fmla="+- 0 2225 1950"/>
                <a:gd name="T63" fmla="*/ 2225 h 298"/>
                <a:gd name="T64" fmla="+- 0 2534 1658"/>
                <a:gd name="T65" fmla="*/ T64 w 879"/>
                <a:gd name="T66" fmla="+- 0 2232 1950"/>
                <a:gd name="T67" fmla="*/ 2232 h 298"/>
                <a:gd name="T68" fmla="+- 0 2528 1658"/>
                <a:gd name="T69" fmla="*/ T68 w 879"/>
                <a:gd name="T70" fmla="+- 0 2238 1950"/>
                <a:gd name="T71" fmla="*/ 2238 h 298"/>
                <a:gd name="T72" fmla="+- 0 2523 1658"/>
                <a:gd name="T73" fmla="*/ T72 w 879"/>
                <a:gd name="T74" fmla="+- 0 2244 1950"/>
                <a:gd name="T75" fmla="*/ 2244 h 298"/>
                <a:gd name="T76" fmla="+- 0 2515 1658"/>
                <a:gd name="T77" fmla="*/ T76 w 879"/>
                <a:gd name="T78" fmla="+- 0 2247 1950"/>
                <a:gd name="T79" fmla="*/ 2247 h 298"/>
                <a:gd name="T80" fmla="+- 0 2507 1658"/>
                <a:gd name="T81" fmla="*/ T80 w 879"/>
                <a:gd name="T82" fmla="+- 0 2247 1950"/>
                <a:gd name="T83" fmla="*/ 2247 h 298"/>
                <a:gd name="T84" fmla="+- 0 1688 1658"/>
                <a:gd name="T85" fmla="*/ T84 w 879"/>
                <a:gd name="T86" fmla="+- 0 2247 1950"/>
                <a:gd name="T87" fmla="*/ 2247 h 298"/>
                <a:gd name="T88" fmla="+- 0 1680 1658"/>
                <a:gd name="T89" fmla="*/ T88 w 879"/>
                <a:gd name="T90" fmla="+- 0 2247 1950"/>
                <a:gd name="T91" fmla="*/ 2247 h 298"/>
                <a:gd name="T92" fmla="+- 0 1673 1658"/>
                <a:gd name="T93" fmla="*/ T92 w 879"/>
                <a:gd name="T94" fmla="+- 0 2244 1950"/>
                <a:gd name="T95" fmla="*/ 2244 h 298"/>
                <a:gd name="T96" fmla="+- 0 1667 1658"/>
                <a:gd name="T97" fmla="*/ T96 w 879"/>
                <a:gd name="T98" fmla="+- 0 2238 1950"/>
                <a:gd name="T99" fmla="*/ 2238 h 298"/>
                <a:gd name="T100" fmla="+- 0 1661 1658"/>
                <a:gd name="T101" fmla="*/ T100 w 879"/>
                <a:gd name="T102" fmla="+- 0 2232 1950"/>
                <a:gd name="T103" fmla="*/ 2232 h 298"/>
                <a:gd name="T104" fmla="+- 0 1658 1658"/>
                <a:gd name="T105" fmla="*/ T104 w 879"/>
                <a:gd name="T106" fmla="+- 0 2225 1950"/>
                <a:gd name="T107" fmla="*/ 2225 h 298"/>
                <a:gd name="T108" fmla="+- 0 1658 1658"/>
                <a:gd name="T109" fmla="*/ T108 w 879"/>
                <a:gd name="T110" fmla="+- 0 2217 1950"/>
                <a:gd name="T111" fmla="*/ 2217 h 298"/>
                <a:gd name="T112" fmla="+- 0 1658 1658"/>
                <a:gd name="T113" fmla="*/ T112 w 879"/>
                <a:gd name="T114" fmla="+- 0 1979 1950"/>
                <a:gd name="T115" fmla="*/ 1979 h 29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879" h="298">
                  <a:moveTo>
                    <a:pt x="0" y="29"/>
                  </a:moveTo>
                  <a:lnTo>
                    <a:pt x="0" y="21"/>
                  </a:lnTo>
                  <a:lnTo>
                    <a:pt x="3" y="14"/>
                  </a:lnTo>
                  <a:lnTo>
                    <a:pt x="9" y="8"/>
                  </a:lnTo>
                  <a:lnTo>
                    <a:pt x="15" y="3"/>
                  </a:lnTo>
                  <a:lnTo>
                    <a:pt x="22" y="0"/>
                  </a:lnTo>
                  <a:lnTo>
                    <a:pt x="30" y="0"/>
                  </a:lnTo>
                  <a:lnTo>
                    <a:pt x="849" y="0"/>
                  </a:lnTo>
                  <a:lnTo>
                    <a:pt x="857" y="0"/>
                  </a:lnTo>
                  <a:lnTo>
                    <a:pt x="865" y="3"/>
                  </a:lnTo>
                  <a:lnTo>
                    <a:pt x="870" y="8"/>
                  </a:lnTo>
                  <a:lnTo>
                    <a:pt x="876" y="14"/>
                  </a:lnTo>
                  <a:lnTo>
                    <a:pt x="879" y="21"/>
                  </a:lnTo>
                  <a:lnTo>
                    <a:pt x="879" y="29"/>
                  </a:lnTo>
                  <a:lnTo>
                    <a:pt x="879" y="267"/>
                  </a:lnTo>
                  <a:lnTo>
                    <a:pt x="879" y="275"/>
                  </a:lnTo>
                  <a:lnTo>
                    <a:pt x="876" y="282"/>
                  </a:lnTo>
                  <a:lnTo>
                    <a:pt x="870" y="288"/>
                  </a:lnTo>
                  <a:lnTo>
                    <a:pt x="865" y="294"/>
                  </a:lnTo>
                  <a:lnTo>
                    <a:pt x="857" y="297"/>
                  </a:lnTo>
                  <a:lnTo>
                    <a:pt x="849" y="297"/>
                  </a:lnTo>
                  <a:lnTo>
                    <a:pt x="30" y="297"/>
                  </a:lnTo>
                  <a:lnTo>
                    <a:pt x="22" y="297"/>
                  </a:lnTo>
                  <a:lnTo>
                    <a:pt x="15" y="294"/>
                  </a:lnTo>
                  <a:lnTo>
                    <a:pt x="9" y="288"/>
                  </a:lnTo>
                  <a:lnTo>
                    <a:pt x="3" y="282"/>
                  </a:lnTo>
                  <a:lnTo>
                    <a:pt x="0" y="275"/>
                  </a:lnTo>
                  <a:lnTo>
                    <a:pt x="0" y="267"/>
                  </a:lnTo>
                  <a:lnTo>
                    <a:pt x="0" y="29"/>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17" name="Line 178">
              <a:extLst>
                <a:ext uri="{FF2B5EF4-FFF2-40B4-BE49-F238E27FC236}">
                  <a16:creationId xmlns:a16="http://schemas.microsoft.com/office/drawing/2014/main" id="{8666996D-7F12-E941-B0D8-9EBB26CFD33D}"/>
                </a:ext>
              </a:extLst>
            </p:cNvPr>
            <p:cNvCxnSpPr>
              <a:cxnSpLocks noChangeAspect="1" noEditPoints="1" noChangeArrowheads="1" noChangeShapeType="1"/>
            </p:cNvCxnSpPr>
            <p:nvPr/>
          </p:nvCxnSpPr>
          <p:spPr bwMode="auto">
            <a:xfrm>
              <a:off x="2098" y="2247"/>
              <a:ext cx="0" cy="290"/>
            </a:xfrm>
            <a:prstGeom prst="line">
              <a:avLst/>
            </a:prstGeom>
            <a:noFill/>
            <a:ln w="12700">
              <a:solidFill>
                <a:srgbClr val="3D66B1"/>
              </a:solidFill>
              <a:prstDash val="solid"/>
              <a:round/>
              <a:headEnd/>
              <a:tailEnd/>
            </a:ln>
            <a:extLst>
              <a:ext uri="{909E8E84-426E-40DD-AFC4-6F175D3DCCD1}">
                <a14:hiddenFill xmlns:a14="http://schemas.microsoft.com/office/drawing/2010/main">
                  <a:noFill/>
                </a14:hiddenFill>
              </a:ext>
            </a:extLst>
          </p:spPr>
        </p:cxnSp>
        <p:sp>
          <p:nvSpPr>
            <p:cNvPr id="18" name="Freeform 17">
              <a:extLst>
                <a:ext uri="{FF2B5EF4-FFF2-40B4-BE49-F238E27FC236}">
                  <a16:creationId xmlns:a16="http://schemas.microsoft.com/office/drawing/2014/main" id="{4D3B7B60-3ECB-3847-96FE-CAAAC29A96A0}"/>
                </a:ext>
              </a:extLst>
            </p:cNvPr>
            <p:cNvSpPr>
              <a:spLocks noChangeAspect="1" noEditPoints="1" noChangeArrowheads="1" noChangeShapeType="1" noTextEdit="1"/>
            </p:cNvSpPr>
            <p:nvPr/>
          </p:nvSpPr>
          <p:spPr bwMode="auto">
            <a:xfrm>
              <a:off x="1472" y="2536"/>
              <a:ext cx="1250" cy="1824"/>
            </a:xfrm>
            <a:custGeom>
              <a:avLst/>
              <a:gdLst>
                <a:gd name="T0" fmla="+- 0 2598 1473"/>
                <a:gd name="T1" fmla="*/ T0 w 1250"/>
                <a:gd name="T2" fmla="+- 0 4360 2537"/>
                <a:gd name="T3" fmla="*/ 4360 h 1824"/>
                <a:gd name="T4" fmla="+- 0 1598 1473"/>
                <a:gd name="T5" fmla="*/ T4 w 1250"/>
                <a:gd name="T6" fmla="+- 0 4360 2537"/>
                <a:gd name="T7" fmla="*/ 4360 h 1824"/>
                <a:gd name="T8" fmla="+- 0 1573 1473"/>
                <a:gd name="T9" fmla="*/ T8 w 1250"/>
                <a:gd name="T10" fmla="+- 0 4358 2537"/>
                <a:gd name="T11" fmla="*/ 4358 h 1824"/>
                <a:gd name="T12" fmla="+- 0 1509 1473"/>
                <a:gd name="T13" fmla="*/ T12 w 1250"/>
                <a:gd name="T14" fmla="+- 0 4324 2537"/>
                <a:gd name="T15" fmla="*/ 4324 h 1824"/>
                <a:gd name="T16" fmla="+- 0 1475 1473"/>
                <a:gd name="T17" fmla="*/ T16 w 1250"/>
                <a:gd name="T18" fmla="+- 0 4260 2537"/>
                <a:gd name="T19" fmla="*/ 4260 h 1824"/>
                <a:gd name="T20" fmla="+- 0 1473 1473"/>
                <a:gd name="T21" fmla="*/ T20 w 1250"/>
                <a:gd name="T22" fmla="+- 0 4235 2537"/>
                <a:gd name="T23" fmla="*/ 4235 h 1824"/>
                <a:gd name="T24" fmla="+- 0 1473 1473"/>
                <a:gd name="T25" fmla="*/ T24 w 1250"/>
                <a:gd name="T26" fmla="+- 0 2662 2537"/>
                <a:gd name="T27" fmla="*/ 2662 h 1824"/>
                <a:gd name="T28" fmla="+- 0 1494 1473"/>
                <a:gd name="T29" fmla="*/ T28 w 1250"/>
                <a:gd name="T30" fmla="+- 0 2592 2537"/>
                <a:gd name="T31" fmla="*/ 2592 h 1824"/>
                <a:gd name="T32" fmla="+- 0 1550 1473"/>
                <a:gd name="T33" fmla="*/ T32 w 1250"/>
                <a:gd name="T34" fmla="+- 0 2546 2537"/>
                <a:gd name="T35" fmla="*/ 2546 h 1824"/>
                <a:gd name="T36" fmla="+- 0 1598 1473"/>
                <a:gd name="T37" fmla="*/ T36 w 1250"/>
                <a:gd name="T38" fmla="+- 0 2537 2537"/>
                <a:gd name="T39" fmla="*/ 2537 h 1824"/>
                <a:gd name="T40" fmla="+- 0 2598 1473"/>
                <a:gd name="T41" fmla="*/ T40 w 1250"/>
                <a:gd name="T42" fmla="+- 0 2537 2537"/>
                <a:gd name="T43" fmla="*/ 2537 h 1824"/>
                <a:gd name="T44" fmla="+- 0 2667 1473"/>
                <a:gd name="T45" fmla="*/ T44 w 1250"/>
                <a:gd name="T46" fmla="+- 0 2558 2537"/>
                <a:gd name="T47" fmla="*/ 2558 h 1824"/>
                <a:gd name="T48" fmla="+- 0 2713 1473"/>
                <a:gd name="T49" fmla="*/ T48 w 1250"/>
                <a:gd name="T50" fmla="+- 0 2614 2537"/>
                <a:gd name="T51" fmla="*/ 2614 h 1824"/>
                <a:gd name="T52" fmla="+- 0 2723 1473"/>
                <a:gd name="T53" fmla="*/ T52 w 1250"/>
                <a:gd name="T54" fmla="+- 0 2662 2537"/>
                <a:gd name="T55" fmla="*/ 2662 h 1824"/>
                <a:gd name="T56" fmla="+- 0 2723 1473"/>
                <a:gd name="T57" fmla="*/ T56 w 1250"/>
                <a:gd name="T58" fmla="+- 0 4235 2537"/>
                <a:gd name="T59" fmla="*/ 4235 h 1824"/>
                <a:gd name="T60" fmla="+- 0 2702 1473"/>
                <a:gd name="T61" fmla="*/ T60 w 1250"/>
                <a:gd name="T62" fmla="+- 0 4305 2537"/>
                <a:gd name="T63" fmla="*/ 4305 h 1824"/>
                <a:gd name="T64" fmla="+- 0 2645 1473"/>
                <a:gd name="T65" fmla="*/ T64 w 1250"/>
                <a:gd name="T66" fmla="+- 0 4351 2537"/>
                <a:gd name="T67" fmla="*/ 4351 h 1824"/>
                <a:gd name="T68" fmla="+- 0 2598 1473"/>
                <a:gd name="T69" fmla="*/ T68 w 1250"/>
                <a:gd name="T70" fmla="+- 0 4360 2537"/>
                <a:gd name="T71" fmla="*/ 4360 h 182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250" h="1824">
                  <a:moveTo>
                    <a:pt x="1125" y="1823"/>
                  </a:moveTo>
                  <a:lnTo>
                    <a:pt x="125" y="1823"/>
                  </a:lnTo>
                  <a:lnTo>
                    <a:pt x="100" y="1821"/>
                  </a:lnTo>
                  <a:lnTo>
                    <a:pt x="36" y="1787"/>
                  </a:lnTo>
                  <a:lnTo>
                    <a:pt x="2" y="1723"/>
                  </a:lnTo>
                  <a:lnTo>
                    <a:pt x="0" y="1698"/>
                  </a:lnTo>
                  <a:lnTo>
                    <a:pt x="0" y="125"/>
                  </a:lnTo>
                  <a:lnTo>
                    <a:pt x="21" y="55"/>
                  </a:lnTo>
                  <a:lnTo>
                    <a:pt x="77" y="9"/>
                  </a:lnTo>
                  <a:lnTo>
                    <a:pt x="125" y="0"/>
                  </a:lnTo>
                  <a:lnTo>
                    <a:pt x="1125" y="0"/>
                  </a:lnTo>
                  <a:lnTo>
                    <a:pt x="1194" y="21"/>
                  </a:lnTo>
                  <a:lnTo>
                    <a:pt x="1240" y="77"/>
                  </a:lnTo>
                  <a:lnTo>
                    <a:pt x="1250" y="125"/>
                  </a:lnTo>
                  <a:lnTo>
                    <a:pt x="1250" y="1698"/>
                  </a:lnTo>
                  <a:lnTo>
                    <a:pt x="1229" y="1768"/>
                  </a:lnTo>
                  <a:lnTo>
                    <a:pt x="1172" y="1814"/>
                  </a:lnTo>
                  <a:lnTo>
                    <a:pt x="1125" y="1823"/>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19" name="Freeform 18">
              <a:extLst>
                <a:ext uri="{FF2B5EF4-FFF2-40B4-BE49-F238E27FC236}">
                  <a16:creationId xmlns:a16="http://schemas.microsoft.com/office/drawing/2014/main" id="{80D64259-BD46-3047-AE54-F290A3941925}"/>
                </a:ext>
              </a:extLst>
            </p:cNvPr>
            <p:cNvSpPr>
              <a:spLocks noChangeAspect="1" noEditPoints="1" noChangeArrowheads="1" noChangeShapeType="1" noTextEdit="1"/>
            </p:cNvSpPr>
            <p:nvPr/>
          </p:nvSpPr>
          <p:spPr bwMode="auto">
            <a:xfrm>
              <a:off x="1472" y="2536"/>
              <a:ext cx="1250" cy="1824"/>
            </a:xfrm>
            <a:custGeom>
              <a:avLst/>
              <a:gdLst>
                <a:gd name="T0" fmla="+- 0 1473 1473"/>
                <a:gd name="T1" fmla="*/ T0 w 1250"/>
                <a:gd name="T2" fmla="+- 0 2662 2537"/>
                <a:gd name="T3" fmla="*/ 2662 h 1824"/>
                <a:gd name="T4" fmla="+- 0 1494 1473"/>
                <a:gd name="T5" fmla="*/ T4 w 1250"/>
                <a:gd name="T6" fmla="+- 0 2592 2537"/>
                <a:gd name="T7" fmla="*/ 2592 h 1824"/>
                <a:gd name="T8" fmla="+- 0 1550 1473"/>
                <a:gd name="T9" fmla="*/ T8 w 1250"/>
                <a:gd name="T10" fmla="+- 0 2546 2537"/>
                <a:gd name="T11" fmla="*/ 2546 h 1824"/>
                <a:gd name="T12" fmla="+- 0 1598 1473"/>
                <a:gd name="T13" fmla="*/ T12 w 1250"/>
                <a:gd name="T14" fmla="+- 0 2537 2537"/>
                <a:gd name="T15" fmla="*/ 2537 h 1824"/>
                <a:gd name="T16" fmla="+- 0 2598 1473"/>
                <a:gd name="T17" fmla="*/ T16 w 1250"/>
                <a:gd name="T18" fmla="+- 0 2537 2537"/>
                <a:gd name="T19" fmla="*/ 2537 h 1824"/>
                <a:gd name="T20" fmla="+- 0 2622 1473"/>
                <a:gd name="T21" fmla="*/ T20 w 1250"/>
                <a:gd name="T22" fmla="+- 0 2539 2537"/>
                <a:gd name="T23" fmla="*/ 2539 h 1824"/>
                <a:gd name="T24" fmla="+- 0 2686 1473"/>
                <a:gd name="T25" fmla="*/ T24 w 1250"/>
                <a:gd name="T26" fmla="+- 0 2573 2537"/>
                <a:gd name="T27" fmla="*/ 2573 h 1824"/>
                <a:gd name="T28" fmla="+- 0 2720 1473"/>
                <a:gd name="T29" fmla="*/ T28 w 1250"/>
                <a:gd name="T30" fmla="+- 0 2637 2537"/>
                <a:gd name="T31" fmla="*/ 2637 h 1824"/>
                <a:gd name="T32" fmla="+- 0 2723 1473"/>
                <a:gd name="T33" fmla="*/ T32 w 1250"/>
                <a:gd name="T34" fmla="+- 0 2662 2537"/>
                <a:gd name="T35" fmla="*/ 2662 h 1824"/>
                <a:gd name="T36" fmla="+- 0 2723 1473"/>
                <a:gd name="T37" fmla="*/ T36 w 1250"/>
                <a:gd name="T38" fmla="+- 0 4235 2537"/>
                <a:gd name="T39" fmla="*/ 4235 h 1824"/>
                <a:gd name="T40" fmla="+- 0 2720 1473"/>
                <a:gd name="T41" fmla="*/ T40 w 1250"/>
                <a:gd name="T42" fmla="+- 0 4260 2537"/>
                <a:gd name="T43" fmla="*/ 4260 h 1824"/>
                <a:gd name="T44" fmla="+- 0 2686 1473"/>
                <a:gd name="T45" fmla="*/ T44 w 1250"/>
                <a:gd name="T46" fmla="+- 0 4324 2537"/>
                <a:gd name="T47" fmla="*/ 4324 h 1824"/>
                <a:gd name="T48" fmla="+- 0 2622 1473"/>
                <a:gd name="T49" fmla="*/ T48 w 1250"/>
                <a:gd name="T50" fmla="+- 0 4358 2537"/>
                <a:gd name="T51" fmla="*/ 4358 h 1824"/>
                <a:gd name="T52" fmla="+- 0 2598 1473"/>
                <a:gd name="T53" fmla="*/ T52 w 1250"/>
                <a:gd name="T54" fmla="+- 0 4360 2537"/>
                <a:gd name="T55" fmla="*/ 4360 h 1824"/>
                <a:gd name="T56" fmla="+- 0 1598 1473"/>
                <a:gd name="T57" fmla="*/ T56 w 1250"/>
                <a:gd name="T58" fmla="+- 0 4360 2537"/>
                <a:gd name="T59" fmla="*/ 4360 h 1824"/>
                <a:gd name="T60" fmla="+- 0 1573 1473"/>
                <a:gd name="T61" fmla="*/ T60 w 1250"/>
                <a:gd name="T62" fmla="+- 0 4358 2537"/>
                <a:gd name="T63" fmla="*/ 4358 h 1824"/>
                <a:gd name="T64" fmla="+- 0 1509 1473"/>
                <a:gd name="T65" fmla="*/ T64 w 1250"/>
                <a:gd name="T66" fmla="+- 0 4324 2537"/>
                <a:gd name="T67" fmla="*/ 4324 h 1824"/>
                <a:gd name="T68" fmla="+- 0 1475 1473"/>
                <a:gd name="T69" fmla="*/ T68 w 1250"/>
                <a:gd name="T70" fmla="+- 0 4260 2537"/>
                <a:gd name="T71" fmla="*/ 4260 h 1824"/>
                <a:gd name="T72" fmla="+- 0 1473 1473"/>
                <a:gd name="T73" fmla="*/ T72 w 1250"/>
                <a:gd name="T74" fmla="+- 0 4235 2537"/>
                <a:gd name="T75" fmla="*/ 4235 h 1824"/>
                <a:gd name="T76" fmla="+- 0 1473 1473"/>
                <a:gd name="T77" fmla="*/ T76 w 1250"/>
                <a:gd name="T78" fmla="+- 0 2662 2537"/>
                <a:gd name="T79" fmla="*/ 2662 h 182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1250" h="1824">
                  <a:moveTo>
                    <a:pt x="0" y="125"/>
                  </a:moveTo>
                  <a:lnTo>
                    <a:pt x="21" y="55"/>
                  </a:lnTo>
                  <a:lnTo>
                    <a:pt x="77" y="9"/>
                  </a:lnTo>
                  <a:lnTo>
                    <a:pt x="125" y="0"/>
                  </a:lnTo>
                  <a:lnTo>
                    <a:pt x="1125" y="0"/>
                  </a:lnTo>
                  <a:lnTo>
                    <a:pt x="1149" y="2"/>
                  </a:lnTo>
                  <a:lnTo>
                    <a:pt x="1213" y="36"/>
                  </a:lnTo>
                  <a:lnTo>
                    <a:pt x="1247" y="100"/>
                  </a:lnTo>
                  <a:lnTo>
                    <a:pt x="1250" y="125"/>
                  </a:lnTo>
                  <a:lnTo>
                    <a:pt x="1250" y="1698"/>
                  </a:lnTo>
                  <a:lnTo>
                    <a:pt x="1247" y="1723"/>
                  </a:lnTo>
                  <a:lnTo>
                    <a:pt x="1213" y="1787"/>
                  </a:lnTo>
                  <a:lnTo>
                    <a:pt x="1149" y="1821"/>
                  </a:lnTo>
                  <a:lnTo>
                    <a:pt x="1125" y="1823"/>
                  </a:lnTo>
                  <a:lnTo>
                    <a:pt x="125" y="1823"/>
                  </a:lnTo>
                  <a:lnTo>
                    <a:pt x="100" y="1821"/>
                  </a:lnTo>
                  <a:lnTo>
                    <a:pt x="36" y="1787"/>
                  </a:lnTo>
                  <a:lnTo>
                    <a:pt x="2" y="1723"/>
                  </a:lnTo>
                  <a:lnTo>
                    <a:pt x="0" y="1698"/>
                  </a:lnTo>
                  <a:lnTo>
                    <a:pt x="0" y="125"/>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20" name="Freeform 19">
              <a:extLst>
                <a:ext uri="{FF2B5EF4-FFF2-40B4-BE49-F238E27FC236}">
                  <a16:creationId xmlns:a16="http://schemas.microsoft.com/office/drawing/2014/main" id="{3A4A665E-E6FC-E54A-94D8-D457A885C0C7}"/>
                </a:ext>
              </a:extLst>
            </p:cNvPr>
            <p:cNvSpPr>
              <a:spLocks noChangeAspect="1" noEditPoints="1" noChangeArrowheads="1" noChangeShapeType="1" noTextEdit="1"/>
            </p:cNvSpPr>
            <p:nvPr/>
          </p:nvSpPr>
          <p:spPr bwMode="auto">
            <a:xfrm>
              <a:off x="3018" y="1659"/>
              <a:ext cx="862" cy="291"/>
            </a:xfrm>
            <a:custGeom>
              <a:avLst/>
              <a:gdLst>
                <a:gd name="T0" fmla="+- 0 3019 3019"/>
                <a:gd name="T1" fmla="*/ T0 w 862"/>
                <a:gd name="T2" fmla="+- 0 1660 1660"/>
                <a:gd name="T3" fmla="*/ 1660 h 291"/>
                <a:gd name="T4" fmla="+- 0 3019 3019"/>
                <a:gd name="T5" fmla="*/ T4 w 862"/>
                <a:gd name="T6" fmla="+- 0 1805 1660"/>
                <a:gd name="T7" fmla="*/ 1805 h 291"/>
                <a:gd name="T8" fmla="+- 0 3880 3019"/>
                <a:gd name="T9" fmla="*/ T8 w 862"/>
                <a:gd name="T10" fmla="+- 0 1805 1660"/>
                <a:gd name="T11" fmla="*/ 1805 h 291"/>
                <a:gd name="T12" fmla="+- 0 3880 3019"/>
                <a:gd name="T13" fmla="*/ T12 w 862"/>
                <a:gd name="T14" fmla="+- 0 1950 1660"/>
                <a:gd name="T15" fmla="*/ 1950 h 291"/>
              </a:gdLst>
              <a:ahLst/>
              <a:cxnLst>
                <a:cxn ang="0">
                  <a:pos x="T1" y="T3"/>
                </a:cxn>
                <a:cxn ang="0">
                  <a:pos x="T5" y="T7"/>
                </a:cxn>
                <a:cxn ang="0">
                  <a:pos x="T9" y="T11"/>
                </a:cxn>
                <a:cxn ang="0">
                  <a:pos x="T13" y="T15"/>
                </a:cxn>
              </a:cxnLst>
              <a:rect l="0" t="0" r="r" b="b"/>
              <a:pathLst>
                <a:path w="862" h="291">
                  <a:moveTo>
                    <a:pt x="0" y="0"/>
                  </a:moveTo>
                  <a:lnTo>
                    <a:pt x="0" y="145"/>
                  </a:lnTo>
                  <a:lnTo>
                    <a:pt x="861" y="145"/>
                  </a:lnTo>
                  <a:lnTo>
                    <a:pt x="861" y="290"/>
                  </a:lnTo>
                </a:path>
              </a:pathLst>
            </a:custGeom>
            <a:noFill/>
            <a:ln w="12700">
              <a:solidFill>
                <a:srgbClr val="3D66B1"/>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21" name="Freeform 20">
              <a:extLst>
                <a:ext uri="{FF2B5EF4-FFF2-40B4-BE49-F238E27FC236}">
                  <a16:creationId xmlns:a16="http://schemas.microsoft.com/office/drawing/2014/main" id="{712F0FDB-E52C-134F-A773-2FDD0661A4F4}"/>
                </a:ext>
              </a:extLst>
            </p:cNvPr>
            <p:cNvSpPr>
              <a:spLocks noChangeAspect="1" noEditPoints="1" noChangeArrowheads="1" noChangeShapeType="1" noTextEdit="1"/>
            </p:cNvSpPr>
            <p:nvPr/>
          </p:nvSpPr>
          <p:spPr bwMode="auto">
            <a:xfrm>
              <a:off x="3381" y="1949"/>
              <a:ext cx="998" cy="333"/>
            </a:xfrm>
            <a:custGeom>
              <a:avLst/>
              <a:gdLst>
                <a:gd name="T0" fmla="+- 0 4354 3382"/>
                <a:gd name="T1" fmla="*/ T0 w 998"/>
                <a:gd name="T2" fmla="+- 0 2282 1950"/>
                <a:gd name="T3" fmla="*/ 2282 h 333"/>
                <a:gd name="T4" fmla="+- 0 3406 3382"/>
                <a:gd name="T5" fmla="*/ T4 w 998"/>
                <a:gd name="T6" fmla="+- 0 2282 1950"/>
                <a:gd name="T7" fmla="*/ 2282 h 333"/>
                <a:gd name="T8" fmla="+- 0 3398 3382"/>
                <a:gd name="T9" fmla="*/ T8 w 998"/>
                <a:gd name="T10" fmla="+- 0 2279 1950"/>
                <a:gd name="T11" fmla="*/ 2279 h 333"/>
                <a:gd name="T12" fmla="+- 0 3385 3382"/>
                <a:gd name="T13" fmla="*/ T12 w 998"/>
                <a:gd name="T14" fmla="+- 0 2266 1950"/>
                <a:gd name="T15" fmla="*/ 2266 h 333"/>
                <a:gd name="T16" fmla="+- 0 3382 3382"/>
                <a:gd name="T17" fmla="*/ T16 w 998"/>
                <a:gd name="T18" fmla="+- 0 2258 1950"/>
                <a:gd name="T19" fmla="*/ 2258 h 333"/>
                <a:gd name="T20" fmla="+- 0 3382 3382"/>
                <a:gd name="T21" fmla="*/ T20 w 998"/>
                <a:gd name="T22" fmla="+- 0 1974 1950"/>
                <a:gd name="T23" fmla="*/ 1974 h 333"/>
                <a:gd name="T24" fmla="+- 0 3385 3382"/>
                <a:gd name="T25" fmla="*/ T24 w 998"/>
                <a:gd name="T26" fmla="+- 0 1966 1950"/>
                <a:gd name="T27" fmla="*/ 1966 h 333"/>
                <a:gd name="T28" fmla="+- 0 3398 3382"/>
                <a:gd name="T29" fmla="*/ T28 w 998"/>
                <a:gd name="T30" fmla="+- 0 1953 1950"/>
                <a:gd name="T31" fmla="*/ 1953 h 333"/>
                <a:gd name="T32" fmla="+- 0 3406 3382"/>
                <a:gd name="T33" fmla="*/ T32 w 998"/>
                <a:gd name="T34" fmla="+- 0 1950 1950"/>
                <a:gd name="T35" fmla="*/ 1950 h 333"/>
                <a:gd name="T36" fmla="+- 0 4354 3382"/>
                <a:gd name="T37" fmla="*/ T36 w 998"/>
                <a:gd name="T38" fmla="+- 0 1950 1950"/>
                <a:gd name="T39" fmla="*/ 1950 h 333"/>
                <a:gd name="T40" fmla="+- 0 4363 3382"/>
                <a:gd name="T41" fmla="*/ T40 w 998"/>
                <a:gd name="T42" fmla="+- 0 1953 1950"/>
                <a:gd name="T43" fmla="*/ 1953 h 333"/>
                <a:gd name="T44" fmla="+- 0 4375 3382"/>
                <a:gd name="T45" fmla="*/ T44 w 998"/>
                <a:gd name="T46" fmla="+- 0 1966 1950"/>
                <a:gd name="T47" fmla="*/ 1966 h 333"/>
                <a:gd name="T48" fmla="+- 0 4379 3382"/>
                <a:gd name="T49" fmla="*/ T48 w 998"/>
                <a:gd name="T50" fmla="+- 0 1974 1950"/>
                <a:gd name="T51" fmla="*/ 1974 h 333"/>
                <a:gd name="T52" fmla="+- 0 4379 3382"/>
                <a:gd name="T53" fmla="*/ T52 w 998"/>
                <a:gd name="T54" fmla="+- 0 2258 1950"/>
                <a:gd name="T55" fmla="*/ 2258 h 333"/>
                <a:gd name="T56" fmla="+- 0 4375 3382"/>
                <a:gd name="T57" fmla="*/ T56 w 998"/>
                <a:gd name="T58" fmla="+- 0 2266 1950"/>
                <a:gd name="T59" fmla="*/ 2266 h 333"/>
                <a:gd name="T60" fmla="+- 0 4363 3382"/>
                <a:gd name="T61" fmla="*/ T60 w 998"/>
                <a:gd name="T62" fmla="+- 0 2279 1950"/>
                <a:gd name="T63" fmla="*/ 2279 h 3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998" h="333">
                  <a:moveTo>
                    <a:pt x="972" y="332"/>
                  </a:moveTo>
                  <a:lnTo>
                    <a:pt x="24" y="332"/>
                  </a:lnTo>
                  <a:lnTo>
                    <a:pt x="16" y="329"/>
                  </a:lnTo>
                  <a:lnTo>
                    <a:pt x="3" y="316"/>
                  </a:lnTo>
                  <a:lnTo>
                    <a:pt x="0" y="308"/>
                  </a:lnTo>
                  <a:lnTo>
                    <a:pt x="0" y="24"/>
                  </a:lnTo>
                  <a:lnTo>
                    <a:pt x="3" y="16"/>
                  </a:lnTo>
                  <a:lnTo>
                    <a:pt x="16" y="3"/>
                  </a:lnTo>
                  <a:lnTo>
                    <a:pt x="24" y="0"/>
                  </a:lnTo>
                  <a:lnTo>
                    <a:pt x="972" y="0"/>
                  </a:lnTo>
                  <a:lnTo>
                    <a:pt x="981" y="3"/>
                  </a:lnTo>
                  <a:lnTo>
                    <a:pt x="993" y="16"/>
                  </a:lnTo>
                  <a:lnTo>
                    <a:pt x="997" y="24"/>
                  </a:lnTo>
                  <a:lnTo>
                    <a:pt x="997" y="308"/>
                  </a:lnTo>
                  <a:lnTo>
                    <a:pt x="993" y="316"/>
                  </a:lnTo>
                  <a:lnTo>
                    <a:pt x="981" y="329"/>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22" name="Freeform 21">
              <a:extLst>
                <a:ext uri="{FF2B5EF4-FFF2-40B4-BE49-F238E27FC236}">
                  <a16:creationId xmlns:a16="http://schemas.microsoft.com/office/drawing/2014/main" id="{9EB4D4EA-5433-3A4A-AB20-01F0035960CC}"/>
                </a:ext>
              </a:extLst>
            </p:cNvPr>
            <p:cNvSpPr>
              <a:spLocks noChangeAspect="1" noEditPoints="1" noChangeArrowheads="1" noChangeShapeType="1" noTextEdit="1"/>
            </p:cNvSpPr>
            <p:nvPr/>
          </p:nvSpPr>
          <p:spPr bwMode="auto">
            <a:xfrm>
              <a:off x="3381" y="1949"/>
              <a:ext cx="998" cy="333"/>
            </a:xfrm>
            <a:custGeom>
              <a:avLst/>
              <a:gdLst>
                <a:gd name="T0" fmla="+- 0 3382 3382"/>
                <a:gd name="T1" fmla="*/ T0 w 998"/>
                <a:gd name="T2" fmla="+- 0 1983 1950"/>
                <a:gd name="T3" fmla="*/ 1983 h 333"/>
                <a:gd name="T4" fmla="+- 0 3382 3382"/>
                <a:gd name="T5" fmla="*/ T4 w 998"/>
                <a:gd name="T6" fmla="+- 0 1974 1950"/>
                <a:gd name="T7" fmla="*/ 1974 h 333"/>
                <a:gd name="T8" fmla="+- 0 3385 3382"/>
                <a:gd name="T9" fmla="*/ T8 w 998"/>
                <a:gd name="T10" fmla="+- 0 1966 1950"/>
                <a:gd name="T11" fmla="*/ 1966 h 333"/>
                <a:gd name="T12" fmla="+- 0 3391 3382"/>
                <a:gd name="T13" fmla="*/ T12 w 998"/>
                <a:gd name="T14" fmla="+- 0 1959 1950"/>
                <a:gd name="T15" fmla="*/ 1959 h 333"/>
                <a:gd name="T16" fmla="+- 0 3398 3382"/>
                <a:gd name="T17" fmla="*/ T16 w 998"/>
                <a:gd name="T18" fmla="+- 0 1953 1950"/>
                <a:gd name="T19" fmla="*/ 1953 h 333"/>
                <a:gd name="T20" fmla="+- 0 3406 3382"/>
                <a:gd name="T21" fmla="*/ T20 w 998"/>
                <a:gd name="T22" fmla="+- 0 1950 1950"/>
                <a:gd name="T23" fmla="*/ 1950 h 333"/>
                <a:gd name="T24" fmla="+- 0 3415 3382"/>
                <a:gd name="T25" fmla="*/ T24 w 998"/>
                <a:gd name="T26" fmla="+- 0 1950 1950"/>
                <a:gd name="T27" fmla="*/ 1950 h 333"/>
                <a:gd name="T28" fmla="+- 0 4346 3382"/>
                <a:gd name="T29" fmla="*/ T28 w 998"/>
                <a:gd name="T30" fmla="+- 0 1950 1950"/>
                <a:gd name="T31" fmla="*/ 1950 h 333"/>
                <a:gd name="T32" fmla="+- 0 4354 3382"/>
                <a:gd name="T33" fmla="*/ T32 w 998"/>
                <a:gd name="T34" fmla="+- 0 1950 1950"/>
                <a:gd name="T35" fmla="*/ 1950 h 333"/>
                <a:gd name="T36" fmla="+- 0 4363 3382"/>
                <a:gd name="T37" fmla="*/ T36 w 998"/>
                <a:gd name="T38" fmla="+- 0 1953 1950"/>
                <a:gd name="T39" fmla="*/ 1953 h 333"/>
                <a:gd name="T40" fmla="+- 0 4369 3382"/>
                <a:gd name="T41" fmla="*/ T40 w 998"/>
                <a:gd name="T42" fmla="+- 0 1959 1950"/>
                <a:gd name="T43" fmla="*/ 1959 h 333"/>
                <a:gd name="T44" fmla="+- 0 4375 3382"/>
                <a:gd name="T45" fmla="*/ T44 w 998"/>
                <a:gd name="T46" fmla="+- 0 1966 1950"/>
                <a:gd name="T47" fmla="*/ 1966 h 333"/>
                <a:gd name="T48" fmla="+- 0 4379 3382"/>
                <a:gd name="T49" fmla="*/ T48 w 998"/>
                <a:gd name="T50" fmla="+- 0 1974 1950"/>
                <a:gd name="T51" fmla="*/ 1974 h 333"/>
                <a:gd name="T52" fmla="+- 0 4379 3382"/>
                <a:gd name="T53" fmla="*/ T52 w 998"/>
                <a:gd name="T54" fmla="+- 0 1983 1950"/>
                <a:gd name="T55" fmla="*/ 1983 h 333"/>
                <a:gd name="T56" fmla="+- 0 4379 3382"/>
                <a:gd name="T57" fmla="*/ T56 w 998"/>
                <a:gd name="T58" fmla="+- 0 2249 1950"/>
                <a:gd name="T59" fmla="*/ 2249 h 333"/>
                <a:gd name="T60" fmla="+- 0 4379 3382"/>
                <a:gd name="T61" fmla="*/ T60 w 998"/>
                <a:gd name="T62" fmla="+- 0 2258 1950"/>
                <a:gd name="T63" fmla="*/ 2258 h 333"/>
                <a:gd name="T64" fmla="+- 0 4375 3382"/>
                <a:gd name="T65" fmla="*/ T64 w 998"/>
                <a:gd name="T66" fmla="+- 0 2266 1950"/>
                <a:gd name="T67" fmla="*/ 2266 h 333"/>
                <a:gd name="T68" fmla="+- 0 4369 3382"/>
                <a:gd name="T69" fmla="*/ T68 w 998"/>
                <a:gd name="T70" fmla="+- 0 2273 1950"/>
                <a:gd name="T71" fmla="*/ 2273 h 333"/>
                <a:gd name="T72" fmla="+- 0 4363 3382"/>
                <a:gd name="T73" fmla="*/ T72 w 998"/>
                <a:gd name="T74" fmla="+- 0 2279 1950"/>
                <a:gd name="T75" fmla="*/ 2279 h 333"/>
                <a:gd name="T76" fmla="+- 0 4354 3382"/>
                <a:gd name="T77" fmla="*/ T76 w 998"/>
                <a:gd name="T78" fmla="+- 0 2282 1950"/>
                <a:gd name="T79" fmla="*/ 2282 h 333"/>
                <a:gd name="T80" fmla="+- 0 4346 3382"/>
                <a:gd name="T81" fmla="*/ T80 w 998"/>
                <a:gd name="T82" fmla="+- 0 2282 1950"/>
                <a:gd name="T83" fmla="*/ 2282 h 333"/>
                <a:gd name="T84" fmla="+- 0 3415 3382"/>
                <a:gd name="T85" fmla="*/ T84 w 998"/>
                <a:gd name="T86" fmla="+- 0 2282 1950"/>
                <a:gd name="T87" fmla="*/ 2282 h 333"/>
                <a:gd name="T88" fmla="+- 0 3406 3382"/>
                <a:gd name="T89" fmla="*/ T88 w 998"/>
                <a:gd name="T90" fmla="+- 0 2282 1950"/>
                <a:gd name="T91" fmla="*/ 2282 h 333"/>
                <a:gd name="T92" fmla="+- 0 3398 3382"/>
                <a:gd name="T93" fmla="*/ T92 w 998"/>
                <a:gd name="T94" fmla="+- 0 2279 1950"/>
                <a:gd name="T95" fmla="*/ 2279 h 333"/>
                <a:gd name="T96" fmla="+- 0 3391 3382"/>
                <a:gd name="T97" fmla="*/ T96 w 998"/>
                <a:gd name="T98" fmla="+- 0 2273 1950"/>
                <a:gd name="T99" fmla="*/ 2273 h 333"/>
                <a:gd name="T100" fmla="+- 0 3385 3382"/>
                <a:gd name="T101" fmla="*/ T100 w 998"/>
                <a:gd name="T102" fmla="+- 0 2266 1950"/>
                <a:gd name="T103" fmla="*/ 2266 h 333"/>
                <a:gd name="T104" fmla="+- 0 3382 3382"/>
                <a:gd name="T105" fmla="*/ T104 w 998"/>
                <a:gd name="T106" fmla="+- 0 2258 1950"/>
                <a:gd name="T107" fmla="*/ 2258 h 333"/>
                <a:gd name="T108" fmla="+- 0 3382 3382"/>
                <a:gd name="T109" fmla="*/ T108 w 998"/>
                <a:gd name="T110" fmla="+- 0 2249 1950"/>
                <a:gd name="T111" fmla="*/ 2249 h 333"/>
                <a:gd name="T112" fmla="+- 0 3382 3382"/>
                <a:gd name="T113" fmla="*/ T112 w 998"/>
                <a:gd name="T114" fmla="+- 0 1983 1950"/>
                <a:gd name="T115" fmla="*/ 1983 h 3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998" h="333">
                  <a:moveTo>
                    <a:pt x="0" y="33"/>
                  </a:moveTo>
                  <a:lnTo>
                    <a:pt x="0" y="24"/>
                  </a:lnTo>
                  <a:lnTo>
                    <a:pt x="3" y="16"/>
                  </a:lnTo>
                  <a:lnTo>
                    <a:pt x="9" y="9"/>
                  </a:lnTo>
                  <a:lnTo>
                    <a:pt x="16" y="3"/>
                  </a:lnTo>
                  <a:lnTo>
                    <a:pt x="24" y="0"/>
                  </a:lnTo>
                  <a:lnTo>
                    <a:pt x="33" y="0"/>
                  </a:lnTo>
                  <a:lnTo>
                    <a:pt x="964" y="0"/>
                  </a:lnTo>
                  <a:lnTo>
                    <a:pt x="972" y="0"/>
                  </a:lnTo>
                  <a:lnTo>
                    <a:pt x="981" y="3"/>
                  </a:lnTo>
                  <a:lnTo>
                    <a:pt x="987" y="9"/>
                  </a:lnTo>
                  <a:lnTo>
                    <a:pt x="993" y="16"/>
                  </a:lnTo>
                  <a:lnTo>
                    <a:pt x="997" y="24"/>
                  </a:lnTo>
                  <a:lnTo>
                    <a:pt x="997" y="33"/>
                  </a:lnTo>
                  <a:lnTo>
                    <a:pt x="997" y="299"/>
                  </a:lnTo>
                  <a:lnTo>
                    <a:pt x="997" y="308"/>
                  </a:lnTo>
                  <a:lnTo>
                    <a:pt x="993" y="316"/>
                  </a:lnTo>
                  <a:lnTo>
                    <a:pt x="987" y="323"/>
                  </a:lnTo>
                  <a:lnTo>
                    <a:pt x="981" y="329"/>
                  </a:lnTo>
                  <a:lnTo>
                    <a:pt x="972" y="332"/>
                  </a:lnTo>
                  <a:lnTo>
                    <a:pt x="964" y="332"/>
                  </a:lnTo>
                  <a:lnTo>
                    <a:pt x="33" y="332"/>
                  </a:lnTo>
                  <a:lnTo>
                    <a:pt x="24" y="332"/>
                  </a:lnTo>
                  <a:lnTo>
                    <a:pt x="16" y="329"/>
                  </a:lnTo>
                  <a:lnTo>
                    <a:pt x="9" y="323"/>
                  </a:lnTo>
                  <a:lnTo>
                    <a:pt x="3" y="316"/>
                  </a:lnTo>
                  <a:lnTo>
                    <a:pt x="0" y="308"/>
                  </a:lnTo>
                  <a:lnTo>
                    <a:pt x="0" y="299"/>
                  </a:lnTo>
                  <a:lnTo>
                    <a:pt x="0" y="33"/>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23" name="Line 172">
              <a:extLst>
                <a:ext uri="{FF2B5EF4-FFF2-40B4-BE49-F238E27FC236}">
                  <a16:creationId xmlns:a16="http://schemas.microsoft.com/office/drawing/2014/main" id="{8AF82C99-3177-A74B-9692-362A52E6A685}"/>
                </a:ext>
              </a:extLst>
            </p:cNvPr>
            <p:cNvCxnSpPr>
              <a:cxnSpLocks noChangeAspect="1" noEditPoints="1" noChangeArrowheads="1" noChangeShapeType="1"/>
            </p:cNvCxnSpPr>
            <p:nvPr/>
          </p:nvCxnSpPr>
          <p:spPr bwMode="auto">
            <a:xfrm>
              <a:off x="3880" y="2282"/>
              <a:ext cx="0" cy="290"/>
            </a:xfrm>
            <a:prstGeom prst="line">
              <a:avLst/>
            </a:prstGeom>
            <a:noFill/>
            <a:ln w="12700">
              <a:solidFill>
                <a:srgbClr val="3D66B1"/>
              </a:solidFill>
              <a:prstDash val="solid"/>
              <a:round/>
              <a:headEnd/>
              <a:tailEnd/>
            </a:ln>
            <a:extLst>
              <a:ext uri="{909E8E84-426E-40DD-AFC4-6F175D3DCCD1}">
                <a14:hiddenFill xmlns:a14="http://schemas.microsoft.com/office/drawing/2010/main">
                  <a:noFill/>
                </a14:hiddenFill>
              </a:ext>
            </a:extLst>
          </p:spPr>
        </p:cxnSp>
        <p:sp>
          <p:nvSpPr>
            <p:cNvPr id="24" name="Freeform 23">
              <a:extLst>
                <a:ext uri="{FF2B5EF4-FFF2-40B4-BE49-F238E27FC236}">
                  <a16:creationId xmlns:a16="http://schemas.microsoft.com/office/drawing/2014/main" id="{1CE7FE11-507B-3A48-A453-D1B6508B5C29}"/>
                </a:ext>
              </a:extLst>
            </p:cNvPr>
            <p:cNvSpPr>
              <a:spLocks noChangeAspect="1" noEditPoints="1" noChangeArrowheads="1" noChangeShapeType="1" noTextEdit="1"/>
            </p:cNvSpPr>
            <p:nvPr/>
          </p:nvSpPr>
          <p:spPr bwMode="auto">
            <a:xfrm>
              <a:off x="3048" y="2572"/>
              <a:ext cx="1663" cy="2127"/>
            </a:xfrm>
            <a:custGeom>
              <a:avLst/>
              <a:gdLst>
                <a:gd name="T0" fmla="+- 0 4545 3049"/>
                <a:gd name="T1" fmla="*/ T0 w 1663"/>
                <a:gd name="T2" fmla="+- 0 4699 2572"/>
                <a:gd name="T3" fmla="*/ 4699 h 2127"/>
                <a:gd name="T4" fmla="+- 0 3215 3049"/>
                <a:gd name="T5" fmla="*/ T4 w 1663"/>
                <a:gd name="T6" fmla="+- 0 4699 2572"/>
                <a:gd name="T7" fmla="*/ 4699 h 2127"/>
                <a:gd name="T8" fmla="+- 0 3183 3049"/>
                <a:gd name="T9" fmla="*/ T8 w 1663"/>
                <a:gd name="T10" fmla="+- 0 4696 2572"/>
                <a:gd name="T11" fmla="*/ 4696 h 2127"/>
                <a:gd name="T12" fmla="+- 0 3123 3049"/>
                <a:gd name="T13" fmla="*/ T12 w 1663"/>
                <a:gd name="T14" fmla="+- 0 4671 2572"/>
                <a:gd name="T15" fmla="*/ 4671 h 2127"/>
                <a:gd name="T16" fmla="+- 0 3077 3049"/>
                <a:gd name="T17" fmla="*/ T16 w 1663"/>
                <a:gd name="T18" fmla="+- 0 4625 2572"/>
                <a:gd name="T19" fmla="*/ 4625 h 2127"/>
                <a:gd name="T20" fmla="+- 0 3052 3049"/>
                <a:gd name="T21" fmla="*/ T20 w 1663"/>
                <a:gd name="T22" fmla="+- 0 4565 2572"/>
                <a:gd name="T23" fmla="*/ 4565 h 2127"/>
                <a:gd name="T24" fmla="+- 0 3049 3049"/>
                <a:gd name="T25" fmla="*/ T24 w 1663"/>
                <a:gd name="T26" fmla="+- 0 4533 2572"/>
                <a:gd name="T27" fmla="*/ 4533 h 2127"/>
                <a:gd name="T28" fmla="+- 0 3049 3049"/>
                <a:gd name="T29" fmla="*/ T28 w 1663"/>
                <a:gd name="T30" fmla="+- 0 2739 2572"/>
                <a:gd name="T31" fmla="*/ 2739 h 2127"/>
                <a:gd name="T32" fmla="+- 0 3062 3049"/>
                <a:gd name="T33" fmla="*/ T32 w 1663"/>
                <a:gd name="T34" fmla="+- 0 2675 2572"/>
                <a:gd name="T35" fmla="*/ 2675 h 2127"/>
                <a:gd name="T36" fmla="+- 0 3098 3049"/>
                <a:gd name="T37" fmla="*/ T36 w 1663"/>
                <a:gd name="T38" fmla="+- 0 2621 2572"/>
                <a:gd name="T39" fmla="*/ 2621 h 2127"/>
                <a:gd name="T40" fmla="+- 0 3152 3049"/>
                <a:gd name="T41" fmla="*/ T40 w 1663"/>
                <a:gd name="T42" fmla="+- 0 2585 2572"/>
                <a:gd name="T43" fmla="*/ 2585 h 2127"/>
                <a:gd name="T44" fmla="+- 0 3215 3049"/>
                <a:gd name="T45" fmla="*/ T44 w 1663"/>
                <a:gd name="T46" fmla="+- 0 2572 2572"/>
                <a:gd name="T47" fmla="*/ 2572 h 2127"/>
                <a:gd name="T48" fmla="+- 0 4545 3049"/>
                <a:gd name="T49" fmla="*/ T48 w 1663"/>
                <a:gd name="T50" fmla="+- 0 2572 2572"/>
                <a:gd name="T51" fmla="*/ 2572 h 2127"/>
                <a:gd name="T52" fmla="+- 0 4609 3049"/>
                <a:gd name="T53" fmla="*/ T52 w 1663"/>
                <a:gd name="T54" fmla="+- 0 2585 2572"/>
                <a:gd name="T55" fmla="*/ 2585 h 2127"/>
                <a:gd name="T56" fmla="+- 0 4663 3049"/>
                <a:gd name="T57" fmla="*/ T56 w 1663"/>
                <a:gd name="T58" fmla="+- 0 2621 2572"/>
                <a:gd name="T59" fmla="*/ 2621 h 2127"/>
                <a:gd name="T60" fmla="+- 0 4699 3049"/>
                <a:gd name="T61" fmla="*/ T60 w 1663"/>
                <a:gd name="T62" fmla="+- 0 2675 2572"/>
                <a:gd name="T63" fmla="*/ 2675 h 2127"/>
                <a:gd name="T64" fmla="+- 0 4712 3049"/>
                <a:gd name="T65" fmla="*/ T64 w 1663"/>
                <a:gd name="T66" fmla="+- 0 2739 2572"/>
                <a:gd name="T67" fmla="*/ 2739 h 2127"/>
                <a:gd name="T68" fmla="+- 0 4712 3049"/>
                <a:gd name="T69" fmla="*/ T68 w 1663"/>
                <a:gd name="T70" fmla="+- 0 4533 2572"/>
                <a:gd name="T71" fmla="*/ 4533 h 2127"/>
                <a:gd name="T72" fmla="+- 0 4699 3049"/>
                <a:gd name="T73" fmla="*/ T72 w 1663"/>
                <a:gd name="T74" fmla="+- 0 4596 2572"/>
                <a:gd name="T75" fmla="*/ 4596 h 2127"/>
                <a:gd name="T76" fmla="+- 0 4663 3049"/>
                <a:gd name="T77" fmla="*/ T76 w 1663"/>
                <a:gd name="T78" fmla="+- 0 4650 2572"/>
                <a:gd name="T79" fmla="*/ 4650 h 2127"/>
                <a:gd name="T80" fmla="+- 0 4609 3049"/>
                <a:gd name="T81" fmla="*/ T80 w 1663"/>
                <a:gd name="T82" fmla="+- 0 4686 2572"/>
                <a:gd name="T83" fmla="*/ 4686 h 2127"/>
                <a:gd name="T84" fmla="+- 0 4545 3049"/>
                <a:gd name="T85" fmla="*/ T84 w 1663"/>
                <a:gd name="T86" fmla="+- 0 4699 2572"/>
                <a:gd name="T87" fmla="*/ 4699 h 21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1663" h="2127">
                  <a:moveTo>
                    <a:pt x="1496" y="2127"/>
                  </a:moveTo>
                  <a:lnTo>
                    <a:pt x="166" y="2127"/>
                  </a:lnTo>
                  <a:lnTo>
                    <a:pt x="134" y="2124"/>
                  </a:lnTo>
                  <a:lnTo>
                    <a:pt x="74" y="2099"/>
                  </a:lnTo>
                  <a:lnTo>
                    <a:pt x="28" y="2053"/>
                  </a:lnTo>
                  <a:lnTo>
                    <a:pt x="3" y="1993"/>
                  </a:lnTo>
                  <a:lnTo>
                    <a:pt x="0" y="1961"/>
                  </a:lnTo>
                  <a:lnTo>
                    <a:pt x="0" y="167"/>
                  </a:lnTo>
                  <a:lnTo>
                    <a:pt x="13" y="103"/>
                  </a:lnTo>
                  <a:lnTo>
                    <a:pt x="49" y="49"/>
                  </a:lnTo>
                  <a:lnTo>
                    <a:pt x="103" y="13"/>
                  </a:lnTo>
                  <a:lnTo>
                    <a:pt x="166" y="0"/>
                  </a:lnTo>
                  <a:lnTo>
                    <a:pt x="1496" y="0"/>
                  </a:lnTo>
                  <a:lnTo>
                    <a:pt x="1560" y="13"/>
                  </a:lnTo>
                  <a:lnTo>
                    <a:pt x="1614" y="49"/>
                  </a:lnTo>
                  <a:lnTo>
                    <a:pt x="1650" y="103"/>
                  </a:lnTo>
                  <a:lnTo>
                    <a:pt x="1663" y="167"/>
                  </a:lnTo>
                  <a:lnTo>
                    <a:pt x="1663" y="1961"/>
                  </a:lnTo>
                  <a:lnTo>
                    <a:pt x="1650" y="2024"/>
                  </a:lnTo>
                  <a:lnTo>
                    <a:pt x="1614" y="2078"/>
                  </a:lnTo>
                  <a:lnTo>
                    <a:pt x="1560" y="2114"/>
                  </a:lnTo>
                  <a:lnTo>
                    <a:pt x="1496" y="2127"/>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25" name="Freeform 24">
              <a:extLst>
                <a:ext uri="{FF2B5EF4-FFF2-40B4-BE49-F238E27FC236}">
                  <a16:creationId xmlns:a16="http://schemas.microsoft.com/office/drawing/2014/main" id="{2E57257C-23F9-7D4A-A4DD-56F21405A84A}"/>
                </a:ext>
              </a:extLst>
            </p:cNvPr>
            <p:cNvSpPr>
              <a:spLocks noChangeAspect="1" noEditPoints="1" noChangeArrowheads="1" noChangeShapeType="1" noTextEdit="1"/>
            </p:cNvSpPr>
            <p:nvPr/>
          </p:nvSpPr>
          <p:spPr bwMode="auto">
            <a:xfrm>
              <a:off x="3048" y="2572"/>
              <a:ext cx="1663" cy="2127"/>
            </a:xfrm>
            <a:custGeom>
              <a:avLst/>
              <a:gdLst>
                <a:gd name="T0" fmla="+- 0 3049 3049"/>
                <a:gd name="T1" fmla="*/ T0 w 1663"/>
                <a:gd name="T2" fmla="+- 0 2739 2572"/>
                <a:gd name="T3" fmla="*/ 2739 h 2127"/>
                <a:gd name="T4" fmla="+- 0 3062 3049"/>
                <a:gd name="T5" fmla="*/ T4 w 1663"/>
                <a:gd name="T6" fmla="+- 0 2675 2572"/>
                <a:gd name="T7" fmla="*/ 2675 h 2127"/>
                <a:gd name="T8" fmla="+- 0 3098 3049"/>
                <a:gd name="T9" fmla="*/ T8 w 1663"/>
                <a:gd name="T10" fmla="+- 0 2621 2572"/>
                <a:gd name="T11" fmla="*/ 2621 h 2127"/>
                <a:gd name="T12" fmla="+- 0 3152 3049"/>
                <a:gd name="T13" fmla="*/ T12 w 1663"/>
                <a:gd name="T14" fmla="+- 0 2585 2572"/>
                <a:gd name="T15" fmla="*/ 2585 h 2127"/>
                <a:gd name="T16" fmla="+- 0 3215 3049"/>
                <a:gd name="T17" fmla="*/ T16 w 1663"/>
                <a:gd name="T18" fmla="+- 0 2572 2572"/>
                <a:gd name="T19" fmla="*/ 2572 h 2127"/>
                <a:gd name="T20" fmla="+- 0 4545 3049"/>
                <a:gd name="T21" fmla="*/ T20 w 1663"/>
                <a:gd name="T22" fmla="+- 0 2572 2572"/>
                <a:gd name="T23" fmla="*/ 2572 h 2127"/>
                <a:gd name="T24" fmla="+- 0 4578 3049"/>
                <a:gd name="T25" fmla="*/ T24 w 1663"/>
                <a:gd name="T26" fmla="+- 0 2576 2572"/>
                <a:gd name="T27" fmla="*/ 2576 h 2127"/>
                <a:gd name="T28" fmla="+- 0 4638 3049"/>
                <a:gd name="T29" fmla="*/ T28 w 1663"/>
                <a:gd name="T30" fmla="+- 0 2600 2572"/>
                <a:gd name="T31" fmla="*/ 2600 h 2127"/>
                <a:gd name="T32" fmla="+- 0 4684 3049"/>
                <a:gd name="T33" fmla="*/ T32 w 1663"/>
                <a:gd name="T34" fmla="+- 0 2647 2572"/>
                <a:gd name="T35" fmla="*/ 2647 h 2127"/>
                <a:gd name="T36" fmla="+- 0 4708 3049"/>
                <a:gd name="T37" fmla="*/ T36 w 1663"/>
                <a:gd name="T38" fmla="+- 0 2706 2572"/>
                <a:gd name="T39" fmla="*/ 2706 h 2127"/>
                <a:gd name="T40" fmla="+- 0 4712 3049"/>
                <a:gd name="T41" fmla="*/ T40 w 1663"/>
                <a:gd name="T42" fmla="+- 0 2739 2572"/>
                <a:gd name="T43" fmla="*/ 2739 h 2127"/>
                <a:gd name="T44" fmla="+- 0 4712 3049"/>
                <a:gd name="T45" fmla="*/ T44 w 1663"/>
                <a:gd name="T46" fmla="+- 0 4533 2572"/>
                <a:gd name="T47" fmla="*/ 4533 h 2127"/>
                <a:gd name="T48" fmla="+- 0 4708 3049"/>
                <a:gd name="T49" fmla="*/ T48 w 1663"/>
                <a:gd name="T50" fmla="+- 0 4565 2572"/>
                <a:gd name="T51" fmla="*/ 4565 h 2127"/>
                <a:gd name="T52" fmla="+- 0 4684 3049"/>
                <a:gd name="T53" fmla="*/ T52 w 1663"/>
                <a:gd name="T54" fmla="+- 0 4625 2572"/>
                <a:gd name="T55" fmla="*/ 4625 h 2127"/>
                <a:gd name="T56" fmla="+- 0 4638 3049"/>
                <a:gd name="T57" fmla="*/ T56 w 1663"/>
                <a:gd name="T58" fmla="+- 0 4671 2572"/>
                <a:gd name="T59" fmla="*/ 4671 h 2127"/>
                <a:gd name="T60" fmla="+- 0 4578 3049"/>
                <a:gd name="T61" fmla="*/ T60 w 1663"/>
                <a:gd name="T62" fmla="+- 0 4696 2572"/>
                <a:gd name="T63" fmla="*/ 4696 h 2127"/>
                <a:gd name="T64" fmla="+- 0 4545 3049"/>
                <a:gd name="T65" fmla="*/ T64 w 1663"/>
                <a:gd name="T66" fmla="+- 0 4699 2572"/>
                <a:gd name="T67" fmla="*/ 4699 h 2127"/>
                <a:gd name="T68" fmla="+- 0 3215 3049"/>
                <a:gd name="T69" fmla="*/ T68 w 1663"/>
                <a:gd name="T70" fmla="+- 0 4699 2572"/>
                <a:gd name="T71" fmla="*/ 4699 h 2127"/>
                <a:gd name="T72" fmla="+- 0 3183 3049"/>
                <a:gd name="T73" fmla="*/ T72 w 1663"/>
                <a:gd name="T74" fmla="+- 0 4696 2572"/>
                <a:gd name="T75" fmla="*/ 4696 h 2127"/>
                <a:gd name="T76" fmla="+- 0 3123 3049"/>
                <a:gd name="T77" fmla="*/ T76 w 1663"/>
                <a:gd name="T78" fmla="+- 0 4671 2572"/>
                <a:gd name="T79" fmla="*/ 4671 h 2127"/>
                <a:gd name="T80" fmla="+- 0 3077 3049"/>
                <a:gd name="T81" fmla="*/ T80 w 1663"/>
                <a:gd name="T82" fmla="+- 0 4625 2572"/>
                <a:gd name="T83" fmla="*/ 4625 h 2127"/>
                <a:gd name="T84" fmla="+- 0 3052 3049"/>
                <a:gd name="T85" fmla="*/ T84 w 1663"/>
                <a:gd name="T86" fmla="+- 0 4565 2572"/>
                <a:gd name="T87" fmla="*/ 4565 h 2127"/>
                <a:gd name="T88" fmla="+- 0 3049 3049"/>
                <a:gd name="T89" fmla="*/ T88 w 1663"/>
                <a:gd name="T90" fmla="+- 0 4533 2572"/>
                <a:gd name="T91" fmla="*/ 4533 h 2127"/>
                <a:gd name="T92" fmla="+- 0 3049 3049"/>
                <a:gd name="T93" fmla="*/ T92 w 1663"/>
                <a:gd name="T94" fmla="+- 0 2739 2572"/>
                <a:gd name="T95" fmla="*/ 2739 h 212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1663" h="2127">
                  <a:moveTo>
                    <a:pt x="0" y="167"/>
                  </a:moveTo>
                  <a:lnTo>
                    <a:pt x="13" y="103"/>
                  </a:lnTo>
                  <a:lnTo>
                    <a:pt x="49" y="49"/>
                  </a:lnTo>
                  <a:lnTo>
                    <a:pt x="103" y="13"/>
                  </a:lnTo>
                  <a:lnTo>
                    <a:pt x="166" y="0"/>
                  </a:lnTo>
                  <a:lnTo>
                    <a:pt x="1496" y="0"/>
                  </a:lnTo>
                  <a:lnTo>
                    <a:pt x="1529" y="4"/>
                  </a:lnTo>
                  <a:lnTo>
                    <a:pt x="1589" y="28"/>
                  </a:lnTo>
                  <a:lnTo>
                    <a:pt x="1635" y="75"/>
                  </a:lnTo>
                  <a:lnTo>
                    <a:pt x="1659" y="134"/>
                  </a:lnTo>
                  <a:lnTo>
                    <a:pt x="1663" y="167"/>
                  </a:lnTo>
                  <a:lnTo>
                    <a:pt x="1663" y="1961"/>
                  </a:lnTo>
                  <a:lnTo>
                    <a:pt x="1659" y="1993"/>
                  </a:lnTo>
                  <a:lnTo>
                    <a:pt x="1635" y="2053"/>
                  </a:lnTo>
                  <a:lnTo>
                    <a:pt x="1589" y="2099"/>
                  </a:lnTo>
                  <a:lnTo>
                    <a:pt x="1529" y="2124"/>
                  </a:lnTo>
                  <a:lnTo>
                    <a:pt x="1496" y="2127"/>
                  </a:lnTo>
                  <a:lnTo>
                    <a:pt x="166" y="2127"/>
                  </a:lnTo>
                  <a:lnTo>
                    <a:pt x="134" y="2124"/>
                  </a:lnTo>
                  <a:lnTo>
                    <a:pt x="74" y="2099"/>
                  </a:lnTo>
                  <a:lnTo>
                    <a:pt x="28" y="2053"/>
                  </a:lnTo>
                  <a:lnTo>
                    <a:pt x="3" y="1993"/>
                  </a:lnTo>
                  <a:lnTo>
                    <a:pt x="0" y="1961"/>
                  </a:lnTo>
                  <a:lnTo>
                    <a:pt x="0" y="167"/>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26" name="Freeform 25">
              <a:extLst>
                <a:ext uri="{FF2B5EF4-FFF2-40B4-BE49-F238E27FC236}">
                  <a16:creationId xmlns:a16="http://schemas.microsoft.com/office/drawing/2014/main" id="{413E0573-B7DD-D04B-AB82-0F716015116D}"/>
                </a:ext>
              </a:extLst>
            </p:cNvPr>
            <p:cNvSpPr>
              <a:spLocks noChangeAspect="1" noEditPoints="1" noChangeArrowheads="1" noChangeShapeType="1" noTextEdit="1"/>
            </p:cNvSpPr>
            <p:nvPr/>
          </p:nvSpPr>
          <p:spPr bwMode="auto">
            <a:xfrm>
              <a:off x="5581" y="1032"/>
              <a:ext cx="958" cy="291"/>
            </a:xfrm>
            <a:custGeom>
              <a:avLst/>
              <a:gdLst>
                <a:gd name="T0" fmla="+- 0 6539 5582"/>
                <a:gd name="T1" fmla="*/ T0 w 958"/>
                <a:gd name="T2" fmla="+- 0 1032 1032"/>
                <a:gd name="T3" fmla="*/ 1032 h 291"/>
                <a:gd name="T4" fmla="+- 0 6539 5582"/>
                <a:gd name="T5" fmla="*/ T4 w 958"/>
                <a:gd name="T6" fmla="+- 0 1177 1032"/>
                <a:gd name="T7" fmla="*/ 1177 h 291"/>
                <a:gd name="T8" fmla="+- 0 5582 5582"/>
                <a:gd name="T9" fmla="*/ T8 w 958"/>
                <a:gd name="T10" fmla="+- 0 1177 1032"/>
                <a:gd name="T11" fmla="*/ 1177 h 291"/>
                <a:gd name="T12" fmla="+- 0 5582 5582"/>
                <a:gd name="T13" fmla="*/ T12 w 958"/>
                <a:gd name="T14" fmla="+- 0 1322 1032"/>
                <a:gd name="T15" fmla="*/ 1322 h 291"/>
              </a:gdLst>
              <a:ahLst/>
              <a:cxnLst>
                <a:cxn ang="0">
                  <a:pos x="T1" y="T3"/>
                </a:cxn>
                <a:cxn ang="0">
                  <a:pos x="T5" y="T7"/>
                </a:cxn>
                <a:cxn ang="0">
                  <a:pos x="T9" y="T11"/>
                </a:cxn>
                <a:cxn ang="0">
                  <a:pos x="T13" y="T15"/>
                </a:cxn>
              </a:cxnLst>
              <a:rect l="0" t="0" r="r" b="b"/>
              <a:pathLst>
                <a:path w="958" h="291">
                  <a:moveTo>
                    <a:pt x="957" y="0"/>
                  </a:moveTo>
                  <a:lnTo>
                    <a:pt x="957" y="145"/>
                  </a:lnTo>
                  <a:lnTo>
                    <a:pt x="0" y="145"/>
                  </a:lnTo>
                  <a:lnTo>
                    <a:pt x="0" y="290"/>
                  </a:lnTo>
                </a:path>
              </a:pathLst>
            </a:custGeom>
            <a:noFill/>
            <a:ln w="12700">
              <a:solidFill>
                <a:srgbClr val="31589B"/>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27" name="Freeform 26">
              <a:extLst>
                <a:ext uri="{FF2B5EF4-FFF2-40B4-BE49-F238E27FC236}">
                  <a16:creationId xmlns:a16="http://schemas.microsoft.com/office/drawing/2014/main" id="{5DA6D021-0CE0-4C47-BDDD-29748478F80F}"/>
                </a:ext>
              </a:extLst>
            </p:cNvPr>
            <p:cNvSpPr>
              <a:spLocks noChangeAspect="1" noEditPoints="1" noChangeArrowheads="1" noChangeShapeType="1" noTextEdit="1"/>
            </p:cNvSpPr>
            <p:nvPr/>
          </p:nvSpPr>
          <p:spPr bwMode="auto">
            <a:xfrm>
              <a:off x="5072" y="1322"/>
              <a:ext cx="1019" cy="338"/>
            </a:xfrm>
            <a:custGeom>
              <a:avLst/>
              <a:gdLst>
                <a:gd name="T0" fmla="+- 0 6066 5072"/>
                <a:gd name="T1" fmla="*/ T0 w 1019"/>
                <a:gd name="T2" fmla="+- 0 1660 1322"/>
                <a:gd name="T3" fmla="*/ 1660 h 338"/>
                <a:gd name="T4" fmla="+- 0 5097 5072"/>
                <a:gd name="T5" fmla="*/ T4 w 1019"/>
                <a:gd name="T6" fmla="+- 0 1660 1322"/>
                <a:gd name="T7" fmla="*/ 1660 h 338"/>
                <a:gd name="T8" fmla="+- 0 5089 5072"/>
                <a:gd name="T9" fmla="*/ T8 w 1019"/>
                <a:gd name="T10" fmla="+- 0 1656 1322"/>
                <a:gd name="T11" fmla="*/ 1656 h 338"/>
                <a:gd name="T12" fmla="+- 0 5076 5072"/>
                <a:gd name="T13" fmla="*/ T12 w 1019"/>
                <a:gd name="T14" fmla="+- 0 1643 1322"/>
                <a:gd name="T15" fmla="*/ 1643 h 338"/>
                <a:gd name="T16" fmla="+- 0 5072 5072"/>
                <a:gd name="T17" fmla="*/ T16 w 1019"/>
                <a:gd name="T18" fmla="+- 0 1635 1322"/>
                <a:gd name="T19" fmla="*/ 1635 h 338"/>
                <a:gd name="T20" fmla="+- 0 5072 5072"/>
                <a:gd name="T21" fmla="*/ T20 w 1019"/>
                <a:gd name="T22" fmla="+- 0 1347 1322"/>
                <a:gd name="T23" fmla="*/ 1347 h 338"/>
                <a:gd name="T24" fmla="+- 0 5076 5072"/>
                <a:gd name="T25" fmla="*/ T24 w 1019"/>
                <a:gd name="T26" fmla="+- 0 1338 1322"/>
                <a:gd name="T27" fmla="*/ 1338 h 338"/>
                <a:gd name="T28" fmla="+- 0 5089 5072"/>
                <a:gd name="T29" fmla="*/ T28 w 1019"/>
                <a:gd name="T30" fmla="+- 0 1326 1322"/>
                <a:gd name="T31" fmla="*/ 1326 h 338"/>
                <a:gd name="T32" fmla="+- 0 5097 5072"/>
                <a:gd name="T33" fmla="*/ T32 w 1019"/>
                <a:gd name="T34" fmla="+- 0 1322 1322"/>
                <a:gd name="T35" fmla="*/ 1322 h 338"/>
                <a:gd name="T36" fmla="+- 0 6066 5072"/>
                <a:gd name="T37" fmla="*/ T36 w 1019"/>
                <a:gd name="T38" fmla="+- 0 1322 1322"/>
                <a:gd name="T39" fmla="*/ 1322 h 338"/>
                <a:gd name="T40" fmla="+- 0 6075 5072"/>
                <a:gd name="T41" fmla="*/ T40 w 1019"/>
                <a:gd name="T42" fmla="+- 0 1326 1322"/>
                <a:gd name="T43" fmla="*/ 1326 h 338"/>
                <a:gd name="T44" fmla="+- 0 6088 5072"/>
                <a:gd name="T45" fmla="*/ T44 w 1019"/>
                <a:gd name="T46" fmla="+- 0 1338 1322"/>
                <a:gd name="T47" fmla="*/ 1338 h 338"/>
                <a:gd name="T48" fmla="+- 0 6091 5072"/>
                <a:gd name="T49" fmla="*/ T48 w 1019"/>
                <a:gd name="T50" fmla="+- 0 1347 1322"/>
                <a:gd name="T51" fmla="*/ 1347 h 338"/>
                <a:gd name="T52" fmla="+- 0 6091 5072"/>
                <a:gd name="T53" fmla="*/ T52 w 1019"/>
                <a:gd name="T54" fmla="+- 0 1635 1322"/>
                <a:gd name="T55" fmla="*/ 1635 h 338"/>
                <a:gd name="T56" fmla="+- 0 6088 5072"/>
                <a:gd name="T57" fmla="*/ T56 w 1019"/>
                <a:gd name="T58" fmla="+- 0 1643 1322"/>
                <a:gd name="T59" fmla="*/ 1643 h 338"/>
                <a:gd name="T60" fmla="+- 0 6075 5072"/>
                <a:gd name="T61" fmla="*/ T60 w 1019"/>
                <a:gd name="T62" fmla="+- 0 1656 1322"/>
                <a:gd name="T63" fmla="*/ 1656 h 33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19" h="338">
                  <a:moveTo>
                    <a:pt x="994" y="338"/>
                  </a:moveTo>
                  <a:lnTo>
                    <a:pt x="25" y="338"/>
                  </a:lnTo>
                  <a:lnTo>
                    <a:pt x="17" y="334"/>
                  </a:lnTo>
                  <a:lnTo>
                    <a:pt x="4" y="321"/>
                  </a:lnTo>
                  <a:lnTo>
                    <a:pt x="0" y="313"/>
                  </a:lnTo>
                  <a:lnTo>
                    <a:pt x="0" y="25"/>
                  </a:lnTo>
                  <a:lnTo>
                    <a:pt x="4" y="16"/>
                  </a:lnTo>
                  <a:lnTo>
                    <a:pt x="17" y="4"/>
                  </a:lnTo>
                  <a:lnTo>
                    <a:pt x="25" y="0"/>
                  </a:lnTo>
                  <a:lnTo>
                    <a:pt x="994" y="0"/>
                  </a:lnTo>
                  <a:lnTo>
                    <a:pt x="1003" y="4"/>
                  </a:lnTo>
                  <a:lnTo>
                    <a:pt x="1016" y="16"/>
                  </a:lnTo>
                  <a:lnTo>
                    <a:pt x="1019" y="25"/>
                  </a:lnTo>
                  <a:lnTo>
                    <a:pt x="1019" y="313"/>
                  </a:lnTo>
                  <a:lnTo>
                    <a:pt x="1016" y="321"/>
                  </a:lnTo>
                  <a:lnTo>
                    <a:pt x="1003" y="334"/>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28" name="Freeform 27">
              <a:extLst>
                <a:ext uri="{FF2B5EF4-FFF2-40B4-BE49-F238E27FC236}">
                  <a16:creationId xmlns:a16="http://schemas.microsoft.com/office/drawing/2014/main" id="{CDE10415-399A-9742-81E9-A81DCAFB3824}"/>
                </a:ext>
              </a:extLst>
            </p:cNvPr>
            <p:cNvSpPr>
              <a:spLocks noChangeAspect="1" noEditPoints="1" noChangeArrowheads="1" noChangeShapeType="1" noTextEdit="1"/>
            </p:cNvSpPr>
            <p:nvPr/>
          </p:nvSpPr>
          <p:spPr bwMode="auto">
            <a:xfrm>
              <a:off x="5072" y="1322"/>
              <a:ext cx="1019" cy="338"/>
            </a:xfrm>
            <a:custGeom>
              <a:avLst/>
              <a:gdLst>
                <a:gd name="T0" fmla="+- 0 5072 5072"/>
                <a:gd name="T1" fmla="*/ T0 w 1019"/>
                <a:gd name="T2" fmla="+- 0 1356 1322"/>
                <a:gd name="T3" fmla="*/ 1356 h 338"/>
                <a:gd name="T4" fmla="+- 0 5072 5072"/>
                <a:gd name="T5" fmla="*/ T4 w 1019"/>
                <a:gd name="T6" fmla="+- 0 1347 1322"/>
                <a:gd name="T7" fmla="*/ 1347 h 338"/>
                <a:gd name="T8" fmla="+- 0 5076 5072"/>
                <a:gd name="T9" fmla="*/ T8 w 1019"/>
                <a:gd name="T10" fmla="+- 0 1338 1322"/>
                <a:gd name="T11" fmla="*/ 1338 h 338"/>
                <a:gd name="T12" fmla="+- 0 5082 5072"/>
                <a:gd name="T13" fmla="*/ T12 w 1019"/>
                <a:gd name="T14" fmla="+- 0 1332 1322"/>
                <a:gd name="T15" fmla="*/ 1332 h 338"/>
                <a:gd name="T16" fmla="+- 0 5089 5072"/>
                <a:gd name="T17" fmla="*/ T16 w 1019"/>
                <a:gd name="T18" fmla="+- 0 1326 1322"/>
                <a:gd name="T19" fmla="*/ 1326 h 338"/>
                <a:gd name="T20" fmla="+- 0 5097 5072"/>
                <a:gd name="T21" fmla="*/ T20 w 1019"/>
                <a:gd name="T22" fmla="+- 0 1322 1322"/>
                <a:gd name="T23" fmla="*/ 1322 h 338"/>
                <a:gd name="T24" fmla="+- 0 5106 5072"/>
                <a:gd name="T25" fmla="*/ T24 w 1019"/>
                <a:gd name="T26" fmla="+- 0 1322 1322"/>
                <a:gd name="T27" fmla="*/ 1322 h 338"/>
                <a:gd name="T28" fmla="+- 0 6057 5072"/>
                <a:gd name="T29" fmla="*/ T28 w 1019"/>
                <a:gd name="T30" fmla="+- 0 1322 1322"/>
                <a:gd name="T31" fmla="*/ 1322 h 338"/>
                <a:gd name="T32" fmla="+- 0 6066 5072"/>
                <a:gd name="T33" fmla="*/ T32 w 1019"/>
                <a:gd name="T34" fmla="+- 0 1322 1322"/>
                <a:gd name="T35" fmla="*/ 1322 h 338"/>
                <a:gd name="T36" fmla="+- 0 6075 5072"/>
                <a:gd name="T37" fmla="*/ T36 w 1019"/>
                <a:gd name="T38" fmla="+- 0 1326 1322"/>
                <a:gd name="T39" fmla="*/ 1326 h 338"/>
                <a:gd name="T40" fmla="+- 0 6081 5072"/>
                <a:gd name="T41" fmla="*/ T40 w 1019"/>
                <a:gd name="T42" fmla="+- 0 1332 1322"/>
                <a:gd name="T43" fmla="*/ 1332 h 338"/>
                <a:gd name="T44" fmla="+- 0 6088 5072"/>
                <a:gd name="T45" fmla="*/ T44 w 1019"/>
                <a:gd name="T46" fmla="+- 0 1338 1322"/>
                <a:gd name="T47" fmla="*/ 1338 h 338"/>
                <a:gd name="T48" fmla="+- 0 6091 5072"/>
                <a:gd name="T49" fmla="*/ T48 w 1019"/>
                <a:gd name="T50" fmla="+- 0 1347 1322"/>
                <a:gd name="T51" fmla="*/ 1347 h 338"/>
                <a:gd name="T52" fmla="+- 0 6091 5072"/>
                <a:gd name="T53" fmla="*/ T52 w 1019"/>
                <a:gd name="T54" fmla="+- 0 1356 1322"/>
                <a:gd name="T55" fmla="*/ 1356 h 338"/>
                <a:gd name="T56" fmla="+- 0 6091 5072"/>
                <a:gd name="T57" fmla="*/ T56 w 1019"/>
                <a:gd name="T58" fmla="+- 0 1626 1322"/>
                <a:gd name="T59" fmla="*/ 1626 h 338"/>
                <a:gd name="T60" fmla="+- 0 6091 5072"/>
                <a:gd name="T61" fmla="*/ T60 w 1019"/>
                <a:gd name="T62" fmla="+- 0 1635 1322"/>
                <a:gd name="T63" fmla="*/ 1635 h 338"/>
                <a:gd name="T64" fmla="+- 0 6088 5072"/>
                <a:gd name="T65" fmla="*/ T64 w 1019"/>
                <a:gd name="T66" fmla="+- 0 1643 1322"/>
                <a:gd name="T67" fmla="*/ 1643 h 338"/>
                <a:gd name="T68" fmla="+- 0 6081 5072"/>
                <a:gd name="T69" fmla="*/ T68 w 1019"/>
                <a:gd name="T70" fmla="+- 0 1650 1322"/>
                <a:gd name="T71" fmla="*/ 1650 h 338"/>
                <a:gd name="T72" fmla="+- 0 6075 5072"/>
                <a:gd name="T73" fmla="*/ T72 w 1019"/>
                <a:gd name="T74" fmla="+- 0 1656 1322"/>
                <a:gd name="T75" fmla="*/ 1656 h 338"/>
                <a:gd name="T76" fmla="+- 0 6066 5072"/>
                <a:gd name="T77" fmla="*/ T76 w 1019"/>
                <a:gd name="T78" fmla="+- 0 1660 1322"/>
                <a:gd name="T79" fmla="*/ 1660 h 338"/>
                <a:gd name="T80" fmla="+- 0 6057 5072"/>
                <a:gd name="T81" fmla="*/ T80 w 1019"/>
                <a:gd name="T82" fmla="+- 0 1660 1322"/>
                <a:gd name="T83" fmla="*/ 1660 h 338"/>
                <a:gd name="T84" fmla="+- 0 5106 5072"/>
                <a:gd name="T85" fmla="*/ T84 w 1019"/>
                <a:gd name="T86" fmla="+- 0 1660 1322"/>
                <a:gd name="T87" fmla="*/ 1660 h 338"/>
                <a:gd name="T88" fmla="+- 0 5097 5072"/>
                <a:gd name="T89" fmla="*/ T88 w 1019"/>
                <a:gd name="T90" fmla="+- 0 1660 1322"/>
                <a:gd name="T91" fmla="*/ 1660 h 338"/>
                <a:gd name="T92" fmla="+- 0 5089 5072"/>
                <a:gd name="T93" fmla="*/ T92 w 1019"/>
                <a:gd name="T94" fmla="+- 0 1656 1322"/>
                <a:gd name="T95" fmla="*/ 1656 h 338"/>
                <a:gd name="T96" fmla="+- 0 5082 5072"/>
                <a:gd name="T97" fmla="*/ T96 w 1019"/>
                <a:gd name="T98" fmla="+- 0 1650 1322"/>
                <a:gd name="T99" fmla="*/ 1650 h 338"/>
                <a:gd name="T100" fmla="+- 0 5076 5072"/>
                <a:gd name="T101" fmla="*/ T100 w 1019"/>
                <a:gd name="T102" fmla="+- 0 1643 1322"/>
                <a:gd name="T103" fmla="*/ 1643 h 338"/>
                <a:gd name="T104" fmla="+- 0 5072 5072"/>
                <a:gd name="T105" fmla="*/ T104 w 1019"/>
                <a:gd name="T106" fmla="+- 0 1635 1322"/>
                <a:gd name="T107" fmla="*/ 1635 h 338"/>
                <a:gd name="T108" fmla="+- 0 5072 5072"/>
                <a:gd name="T109" fmla="*/ T108 w 1019"/>
                <a:gd name="T110" fmla="+- 0 1626 1322"/>
                <a:gd name="T111" fmla="*/ 1626 h 338"/>
                <a:gd name="T112" fmla="+- 0 5072 5072"/>
                <a:gd name="T113" fmla="*/ T112 w 1019"/>
                <a:gd name="T114" fmla="+- 0 1356 1322"/>
                <a:gd name="T115" fmla="*/ 1356 h 33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019" h="338">
                  <a:moveTo>
                    <a:pt x="0" y="34"/>
                  </a:moveTo>
                  <a:lnTo>
                    <a:pt x="0" y="25"/>
                  </a:lnTo>
                  <a:lnTo>
                    <a:pt x="4" y="16"/>
                  </a:lnTo>
                  <a:lnTo>
                    <a:pt x="10" y="10"/>
                  </a:lnTo>
                  <a:lnTo>
                    <a:pt x="17" y="4"/>
                  </a:lnTo>
                  <a:lnTo>
                    <a:pt x="25" y="0"/>
                  </a:lnTo>
                  <a:lnTo>
                    <a:pt x="34" y="0"/>
                  </a:lnTo>
                  <a:lnTo>
                    <a:pt x="985" y="0"/>
                  </a:lnTo>
                  <a:lnTo>
                    <a:pt x="994" y="0"/>
                  </a:lnTo>
                  <a:lnTo>
                    <a:pt x="1003" y="4"/>
                  </a:lnTo>
                  <a:lnTo>
                    <a:pt x="1009" y="10"/>
                  </a:lnTo>
                  <a:lnTo>
                    <a:pt x="1016" y="16"/>
                  </a:lnTo>
                  <a:lnTo>
                    <a:pt x="1019" y="25"/>
                  </a:lnTo>
                  <a:lnTo>
                    <a:pt x="1019" y="34"/>
                  </a:lnTo>
                  <a:lnTo>
                    <a:pt x="1019" y="304"/>
                  </a:lnTo>
                  <a:lnTo>
                    <a:pt x="1019" y="313"/>
                  </a:lnTo>
                  <a:lnTo>
                    <a:pt x="1016" y="321"/>
                  </a:lnTo>
                  <a:lnTo>
                    <a:pt x="1009" y="328"/>
                  </a:lnTo>
                  <a:lnTo>
                    <a:pt x="1003" y="334"/>
                  </a:lnTo>
                  <a:lnTo>
                    <a:pt x="994" y="338"/>
                  </a:lnTo>
                  <a:lnTo>
                    <a:pt x="985" y="338"/>
                  </a:lnTo>
                  <a:lnTo>
                    <a:pt x="34" y="338"/>
                  </a:lnTo>
                  <a:lnTo>
                    <a:pt x="25" y="338"/>
                  </a:lnTo>
                  <a:lnTo>
                    <a:pt x="17" y="334"/>
                  </a:lnTo>
                  <a:lnTo>
                    <a:pt x="10" y="328"/>
                  </a:lnTo>
                  <a:lnTo>
                    <a:pt x="4" y="321"/>
                  </a:lnTo>
                  <a:lnTo>
                    <a:pt x="0" y="313"/>
                  </a:lnTo>
                  <a:lnTo>
                    <a:pt x="0" y="304"/>
                  </a:lnTo>
                  <a:lnTo>
                    <a:pt x="0" y="34"/>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29" name="Line 166">
              <a:extLst>
                <a:ext uri="{FF2B5EF4-FFF2-40B4-BE49-F238E27FC236}">
                  <a16:creationId xmlns:a16="http://schemas.microsoft.com/office/drawing/2014/main" id="{9193F98E-1852-A241-8007-9A3F383FAA52}"/>
                </a:ext>
              </a:extLst>
            </p:cNvPr>
            <p:cNvCxnSpPr>
              <a:cxnSpLocks noChangeAspect="1" noEditPoints="1" noChangeArrowheads="1" noChangeShapeType="1"/>
            </p:cNvCxnSpPr>
            <p:nvPr/>
          </p:nvCxnSpPr>
          <p:spPr bwMode="auto">
            <a:xfrm>
              <a:off x="5577" y="1650"/>
              <a:ext cx="0" cy="1065"/>
            </a:xfrm>
            <a:prstGeom prst="line">
              <a:avLst/>
            </a:prstGeom>
            <a:noFill/>
            <a:ln w="18771">
              <a:solidFill>
                <a:srgbClr val="3D66B1"/>
              </a:solidFill>
              <a:prstDash val="solid"/>
              <a:round/>
              <a:headEnd/>
              <a:tailEnd/>
            </a:ln>
            <a:extLst>
              <a:ext uri="{909E8E84-426E-40DD-AFC4-6F175D3DCCD1}">
                <a14:hiddenFill xmlns:a14="http://schemas.microsoft.com/office/drawing/2010/main">
                  <a:noFill/>
                </a14:hiddenFill>
              </a:ext>
            </a:extLst>
          </p:spPr>
        </p:cxnSp>
        <p:sp>
          <p:nvSpPr>
            <p:cNvPr id="30" name="Freeform 29">
              <a:extLst>
                <a:ext uri="{FF2B5EF4-FFF2-40B4-BE49-F238E27FC236}">
                  <a16:creationId xmlns:a16="http://schemas.microsoft.com/office/drawing/2014/main" id="{A565991F-905D-B943-992C-D78414A2D335}"/>
                </a:ext>
              </a:extLst>
            </p:cNvPr>
            <p:cNvSpPr>
              <a:spLocks noChangeAspect="1" noEditPoints="1" noChangeArrowheads="1" noChangeShapeType="1" noTextEdit="1"/>
            </p:cNvSpPr>
            <p:nvPr/>
          </p:nvSpPr>
          <p:spPr bwMode="auto">
            <a:xfrm>
              <a:off x="5028" y="2705"/>
              <a:ext cx="1088" cy="1008"/>
            </a:xfrm>
            <a:custGeom>
              <a:avLst/>
              <a:gdLst>
                <a:gd name="T0" fmla="+- 0 6015 5028"/>
                <a:gd name="T1" fmla="*/ T0 w 1088"/>
                <a:gd name="T2" fmla="+- 0 3713 2705"/>
                <a:gd name="T3" fmla="*/ 3713 h 1008"/>
                <a:gd name="T4" fmla="+- 0 5129 5028"/>
                <a:gd name="T5" fmla="*/ T4 w 1088"/>
                <a:gd name="T6" fmla="+- 0 3713 2705"/>
                <a:gd name="T7" fmla="*/ 3713 h 1008"/>
                <a:gd name="T8" fmla="+- 0 5109 5028"/>
                <a:gd name="T9" fmla="*/ T8 w 1088"/>
                <a:gd name="T10" fmla="+- 0 3711 2705"/>
                <a:gd name="T11" fmla="*/ 3711 h 1008"/>
                <a:gd name="T12" fmla="+- 0 5045 5028"/>
                <a:gd name="T13" fmla="*/ T12 w 1088"/>
                <a:gd name="T14" fmla="+- 0 3668 2705"/>
                <a:gd name="T15" fmla="*/ 3668 h 1008"/>
                <a:gd name="T16" fmla="+- 0 5028 5028"/>
                <a:gd name="T17" fmla="*/ T16 w 1088"/>
                <a:gd name="T18" fmla="+- 0 3613 2705"/>
                <a:gd name="T19" fmla="*/ 3613 h 1008"/>
                <a:gd name="T20" fmla="+- 0 5028 5028"/>
                <a:gd name="T21" fmla="*/ T20 w 1088"/>
                <a:gd name="T22" fmla="+- 0 2806 2705"/>
                <a:gd name="T23" fmla="*/ 2806 h 1008"/>
                <a:gd name="T24" fmla="+- 0 5058 5028"/>
                <a:gd name="T25" fmla="*/ T24 w 1088"/>
                <a:gd name="T26" fmla="+- 0 2735 2705"/>
                <a:gd name="T27" fmla="*/ 2735 h 1008"/>
                <a:gd name="T28" fmla="+- 0 5129 5028"/>
                <a:gd name="T29" fmla="*/ T28 w 1088"/>
                <a:gd name="T30" fmla="+- 0 2705 2705"/>
                <a:gd name="T31" fmla="*/ 2705 h 1008"/>
                <a:gd name="T32" fmla="+- 0 6015 5028"/>
                <a:gd name="T33" fmla="*/ T32 w 1088"/>
                <a:gd name="T34" fmla="+- 0 2705 2705"/>
                <a:gd name="T35" fmla="*/ 2705 h 1008"/>
                <a:gd name="T36" fmla="+- 0 6087 5028"/>
                <a:gd name="T37" fmla="*/ T36 w 1088"/>
                <a:gd name="T38" fmla="+- 0 2735 2705"/>
                <a:gd name="T39" fmla="*/ 2735 h 1008"/>
                <a:gd name="T40" fmla="+- 0 6116 5028"/>
                <a:gd name="T41" fmla="*/ T40 w 1088"/>
                <a:gd name="T42" fmla="+- 0 2806 2705"/>
                <a:gd name="T43" fmla="*/ 2806 h 1008"/>
                <a:gd name="T44" fmla="+- 0 6116 5028"/>
                <a:gd name="T45" fmla="*/ T44 w 1088"/>
                <a:gd name="T46" fmla="+- 0 3613 2705"/>
                <a:gd name="T47" fmla="*/ 3613 h 1008"/>
                <a:gd name="T48" fmla="+- 0 6087 5028"/>
                <a:gd name="T49" fmla="*/ T48 w 1088"/>
                <a:gd name="T50" fmla="+- 0 3684 2705"/>
                <a:gd name="T51" fmla="*/ 3684 h 1008"/>
                <a:gd name="T52" fmla="+- 0 6015 5028"/>
                <a:gd name="T53" fmla="*/ T52 w 1088"/>
                <a:gd name="T54" fmla="+- 0 3713 2705"/>
                <a:gd name="T55" fmla="*/ 3713 h 10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1088" h="1008">
                  <a:moveTo>
                    <a:pt x="987" y="1008"/>
                  </a:moveTo>
                  <a:lnTo>
                    <a:pt x="101" y="1008"/>
                  </a:lnTo>
                  <a:lnTo>
                    <a:pt x="81" y="1006"/>
                  </a:lnTo>
                  <a:lnTo>
                    <a:pt x="17" y="963"/>
                  </a:lnTo>
                  <a:lnTo>
                    <a:pt x="0" y="908"/>
                  </a:lnTo>
                  <a:lnTo>
                    <a:pt x="0" y="101"/>
                  </a:lnTo>
                  <a:lnTo>
                    <a:pt x="30" y="30"/>
                  </a:lnTo>
                  <a:lnTo>
                    <a:pt x="101" y="0"/>
                  </a:lnTo>
                  <a:lnTo>
                    <a:pt x="987" y="0"/>
                  </a:lnTo>
                  <a:lnTo>
                    <a:pt x="1059" y="30"/>
                  </a:lnTo>
                  <a:lnTo>
                    <a:pt x="1088" y="101"/>
                  </a:lnTo>
                  <a:lnTo>
                    <a:pt x="1088" y="908"/>
                  </a:lnTo>
                  <a:lnTo>
                    <a:pt x="1059" y="979"/>
                  </a:lnTo>
                  <a:lnTo>
                    <a:pt x="987" y="1008"/>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31" name="Freeform 30">
              <a:extLst>
                <a:ext uri="{FF2B5EF4-FFF2-40B4-BE49-F238E27FC236}">
                  <a16:creationId xmlns:a16="http://schemas.microsoft.com/office/drawing/2014/main" id="{2A3EB969-5AD5-9546-A936-80BCDBC65615}"/>
                </a:ext>
              </a:extLst>
            </p:cNvPr>
            <p:cNvSpPr>
              <a:spLocks noChangeAspect="1" noEditPoints="1" noChangeArrowheads="1" noChangeShapeType="1" noTextEdit="1"/>
            </p:cNvSpPr>
            <p:nvPr/>
          </p:nvSpPr>
          <p:spPr bwMode="auto">
            <a:xfrm>
              <a:off x="5028" y="2705"/>
              <a:ext cx="1088" cy="1008"/>
            </a:xfrm>
            <a:custGeom>
              <a:avLst/>
              <a:gdLst>
                <a:gd name="T0" fmla="+- 0 5028 5028"/>
                <a:gd name="T1" fmla="*/ T0 w 1088"/>
                <a:gd name="T2" fmla="+- 0 2806 2705"/>
                <a:gd name="T3" fmla="*/ 2806 h 1008"/>
                <a:gd name="T4" fmla="+- 0 5058 5028"/>
                <a:gd name="T5" fmla="*/ T4 w 1088"/>
                <a:gd name="T6" fmla="+- 0 2735 2705"/>
                <a:gd name="T7" fmla="*/ 2735 h 1008"/>
                <a:gd name="T8" fmla="+- 0 5129 5028"/>
                <a:gd name="T9" fmla="*/ T8 w 1088"/>
                <a:gd name="T10" fmla="+- 0 2705 2705"/>
                <a:gd name="T11" fmla="*/ 2705 h 1008"/>
                <a:gd name="T12" fmla="+- 0 6015 5028"/>
                <a:gd name="T13" fmla="*/ T12 w 1088"/>
                <a:gd name="T14" fmla="+- 0 2705 2705"/>
                <a:gd name="T15" fmla="*/ 2705 h 1008"/>
                <a:gd name="T16" fmla="+- 0 6035 5028"/>
                <a:gd name="T17" fmla="*/ T16 w 1088"/>
                <a:gd name="T18" fmla="+- 0 2707 2705"/>
                <a:gd name="T19" fmla="*/ 2707 h 1008"/>
                <a:gd name="T20" fmla="+- 0 6099 5028"/>
                <a:gd name="T21" fmla="*/ T20 w 1088"/>
                <a:gd name="T22" fmla="+- 0 2750 2705"/>
                <a:gd name="T23" fmla="*/ 2750 h 1008"/>
                <a:gd name="T24" fmla="+- 0 6116 5028"/>
                <a:gd name="T25" fmla="*/ T24 w 1088"/>
                <a:gd name="T26" fmla="+- 0 2806 2705"/>
                <a:gd name="T27" fmla="*/ 2806 h 1008"/>
                <a:gd name="T28" fmla="+- 0 6116 5028"/>
                <a:gd name="T29" fmla="*/ T28 w 1088"/>
                <a:gd name="T30" fmla="+- 0 3613 2705"/>
                <a:gd name="T31" fmla="*/ 3613 h 1008"/>
                <a:gd name="T32" fmla="+- 0 6114 5028"/>
                <a:gd name="T33" fmla="*/ T32 w 1088"/>
                <a:gd name="T34" fmla="+- 0 3632 2705"/>
                <a:gd name="T35" fmla="*/ 3632 h 1008"/>
                <a:gd name="T36" fmla="+- 0 6071 5028"/>
                <a:gd name="T37" fmla="*/ T36 w 1088"/>
                <a:gd name="T38" fmla="+- 0 3696 2705"/>
                <a:gd name="T39" fmla="*/ 3696 h 1008"/>
                <a:gd name="T40" fmla="+- 0 6015 5028"/>
                <a:gd name="T41" fmla="*/ T40 w 1088"/>
                <a:gd name="T42" fmla="+- 0 3713 2705"/>
                <a:gd name="T43" fmla="*/ 3713 h 1008"/>
                <a:gd name="T44" fmla="+- 0 5129 5028"/>
                <a:gd name="T45" fmla="*/ T44 w 1088"/>
                <a:gd name="T46" fmla="+- 0 3713 2705"/>
                <a:gd name="T47" fmla="*/ 3713 h 1008"/>
                <a:gd name="T48" fmla="+- 0 5109 5028"/>
                <a:gd name="T49" fmla="*/ T48 w 1088"/>
                <a:gd name="T50" fmla="+- 0 3711 2705"/>
                <a:gd name="T51" fmla="*/ 3711 h 1008"/>
                <a:gd name="T52" fmla="+- 0 5045 5028"/>
                <a:gd name="T53" fmla="*/ T52 w 1088"/>
                <a:gd name="T54" fmla="+- 0 3668 2705"/>
                <a:gd name="T55" fmla="*/ 3668 h 1008"/>
                <a:gd name="T56" fmla="+- 0 5028 5028"/>
                <a:gd name="T57" fmla="*/ T56 w 1088"/>
                <a:gd name="T58" fmla="+- 0 3613 2705"/>
                <a:gd name="T59" fmla="*/ 3613 h 1008"/>
                <a:gd name="T60" fmla="+- 0 5028 5028"/>
                <a:gd name="T61" fmla="*/ T60 w 1088"/>
                <a:gd name="T62" fmla="+- 0 2806 2705"/>
                <a:gd name="T63" fmla="*/ 2806 h 10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88" h="1008">
                  <a:moveTo>
                    <a:pt x="0" y="101"/>
                  </a:moveTo>
                  <a:lnTo>
                    <a:pt x="30" y="30"/>
                  </a:lnTo>
                  <a:lnTo>
                    <a:pt x="101" y="0"/>
                  </a:lnTo>
                  <a:lnTo>
                    <a:pt x="987" y="0"/>
                  </a:lnTo>
                  <a:lnTo>
                    <a:pt x="1007" y="2"/>
                  </a:lnTo>
                  <a:lnTo>
                    <a:pt x="1071" y="45"/>
                  </a:lnTo>
                  <a:lnTo>
                    <a:pt x="1088" y="101"/>
                  </a:lnTo>
                  <a:lnTo>
                    <a:pt x="1088" y="908"/>
                  </a:lnTo>
                  <a:lnTo>
                    <a:pt x="1086" y="927"/>
                  </a:lnTo>
                  <a:lnTo>
                    <a:pt x="1043" y="991"/>
                  </a:lnTo>
                  <a:lnTo>
                    <a:pt x="987" y="1008"/>
                  </a:lnTo>
                  <a:lnTo>
                    <a:pt x="101" y="1008"/>
                  </a:lnTo>
                  <a:lnTo>
                    <a:pt x="81" y="1006"/>
                  </a:lnTo>
                  <a:lnTo>
                    <a:pt x="17" y="963"/>
                  </a:lnTo>
                  <a:lnTo>
                    <a:pt x="0" y="908"/>
                  </a:lnTo>
                  <a:lnTo>
                    <a:pt x="0" y="101"/>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32" name="Freeform 31">
              <a:extLst>
                <a:ext uri="{FF2B5EF4-FFF2-40B4-BE49-F238E27FC236}">
                  <a16:creationId xmlns:a16="http://schemas.microsoft.com/office/drawing/2014/main" id="{FD68FFA8-BBB5-974E-9959-CDC5BFE860A0}"/>
                </a:ext>
              </a:extLst>
            </p:cNvPr>
            <p:cNvSpPr>
              <a:spLocks noChangeAspect="1" noEditPoints="1" noChangeArrowheads="1" noChangeShapeType="1" noTextEdit="1"/>
            </p:cNvSpPr>
            <p:nvPr/>
          </p:nvSpPr>
          <p:spPr bwMode="auto">
            <a:xfrm>
              <a:off x="6539" y="1032"/>
              <a:ext cx="1303" cy="291"/>
            </a:xfrm>
            <a:custGeom>
              <a:avLst/>
              <a:gdLst>
                <a:gd name="T0" fmla="+- 0 6539 6539"/>
                <a:gd name="T1" fmla="*/ T0 w 1303"/>
                <a:gd name="T2" fmla="+- 0 1032 1032"/>
                <a:gd name="T3" fmla="*/ 1032 h 291"/>
                <a:gd name="T4" fmla="+- 0 6539 6539"/>
                <a:gd name="T5" fmla="*/ T4 w 1303"/>
                <a:gd name="T6" fmla="+- 0 1177 1032"/>
                <a:gd name="T7" fmla="*/ 1177 h 291"/>
                <a:gd name="T8" fmla="+- 0 7842 6539"/>
                <a:gd name="T9" fmla="*/ T8 w 1303"/>
                <a:gd name="T10" fmla="+- 0 1177 1032"/>
                <a:gd name="T11" fmla="*/ 1177 h 291"/>
                <a:gd name="T12" fmla="+- 0 7842 6539"/>
                <a:gd name="T13" fmla="*/ T12 w 1303"/>
                <a:gd name="T14" fmla="+- 0 1322 1032"/>
                <a:gd name="T15" fmla="*/ 1322 h 291"/>
              </a:gdLst>
              <a:ahLst/>
              <a:cxnLst>
                <a:cxn ang="0">
                  <a:pos x="T1" y="T3"/>
                </a:cxn>
                <a:cxn ang="0">
                  <a:pos x="T5" y="T7"/>
                </a:cxn>
                <a:cxn ang="0">
                  <a:pos x="T9" y="T11"/>
                </a:cxn>
                <a:cxn ang="0">
                  <a:pos x="T13" y="T15"/>
                </a:cxn>
              </a:cxnLst>
              <a:rect l="0" t="0" r="r" b="b"/>
              <a:pathLst>
                <a:path w="1303" h="291">
                  <a:moveTo>
                    <a:pt x="0" y="0"/>
                  </a:moveTo>
                  <a:lnTo>
                    <a:pt x="0" y="145"/>
                  </a:lnTo>
                  <a:lnTo>
                    <a:pt x="1303" y="145"/>
                  </a:lnTo>
                  <a:lnTo>
                    <a:pt x="1303" y="290"/>
                  </a:lnTo>
                </a:path>
              </a:pathLst>
            </a:custGeom>
            <a:noFill/>
            <a:ln w="12700">
              <a:solidFill>
                <a:srgbClr val="31589B"/>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33" name="Freeform 32">
              <a:extLst>
                <a:ext uri="{FF2B5EF4-FFF2-40B4-BE49-F238E27FC236}">
                  <a16:creationId xmlns:a16="http://schemas.microsoft.com/office/drawing/2014/main" id="{A4678280-871C-3343-A79F-D0E9A56C4F58}"/>
                </a:ext>
              </a:extLst>
            </p:cNvPr>
            <p:cNvSpPr>
              <a:spLocks noChangeAspect="1" noEditPoints="1" noChangeArrowheads="1" noChangeShapeType="1" noTextEdit="1"/>
            </p:cNvSpPr>
            <p:nvPr/>
          </p:nvSpPr>
          <p:spPr bwMode="auto">
            <a:xfrm>
              <a:off x="7285" y="1322"/>
              <a:ext cx="1113" cy="360"/>
            </a:xfrm>
            <a:custGeom>
              <a:avLst/>
              <a:gdLst>
                <a:gd name="T0" fmla="+- 0 8372 7286"/>
                <a:gd name="T1" fmla="*/ T0 w 1113"/>
                <a:gd name="T2" fmla="+- 0 1682 1322"/>
                <a:gd name="T3" fmla="*/ 1682 h 360"/>
                <a:gd name="T4" fmla="+- 0 7312 7286"/>
                <a:gd name="T5" fmla="*/ T4 w 1113"/>
                <a:gd name="T6" fmla="+- 0 1682 1322"/>
                <a:gd name="T7" fmla="*/ 1682 h 360"/>
                <a:gd name="T8" fmla="+- 0 7303 7286"/>
                <a:gd name="T9" fmla="*/ T8 w 1113"/>
                <a:gd name="T10" fmla="+- 0 1678 1322"/>
                <a:gd name="T11" fmla="*/ 1678 h 360"/>
                <a:gd name="T12" fmla="+- 0 7290 7286"/>
                <a:gd name="T13" fmla="*/ T12 w 1113"/>
                <a:gd name="T14" fmla="+- 0 1665 1322"/>
                <a:gd name="T15" fmla="*/ 1665 h 360"/>
                <a:gd name="T16" fmla="+- 0 7286 7286"/>
                <a:gd name="T17" fmla="*/ T16 w 1113"/>
                <a:gd name="T18" fmla="+- 0 1655 1322"/>
                <a:gd name="T19" fmla="*/ 1655 h 360"/>
                <a:gd name="T20" fmla="+- 0 7286 7286"/>
                <a:gd name="T21" fmla="*/ T20 w 1113"/>
                <a:gd name="T22" fmla="+- 0 1349 1322"/>
                <a:gd name="T23" fmla="*/ 1349 h 360"/>
                <a:gd name="T24" fmla="+- 0 7290 7286"/>
                <a:gd name="T25" fmla="*/ T24 w 1113"/>
                <a:gd name="T26" fmla="+- 0 1339 1322"/>
                <a:gd name="T27" fmla="*/ 1339 h 360"/>
                <a:gd name="T28" fmla="+- 0 7303 7286"/>
                <a:gd name="T29" fmla="*/ T28 w 1113"/>
                <a:gd name="T30" fmla="+- 0 1326 1322"/>
                <a:gd name="T31" fmla="*/ 1326 h 360"/>
                <a:gd name="T32" fmla="+- 0 7312 7286"/>
                <a:gd name="T33" fmla="*/ T32 w 1113"/>
                <a:gd name="T34" fmla="+- 0 1322 1322"/>
                <a:gd name="T35" fmla="*/ 1322 h 360"/>
                <a:gd name="T36" fmla="+- 0 8372 7286"/>
                <a:gd name="T37" fmla="*/ T36 w 1113"/>
                <a:gd name="T38" fmla="+- 0 1322 1322"/>
                <a:gd name="T39" fmla="*/ 1322 h 360"/>
                <a:gd name="T40" fmla="+- 0 8381 7286"/>
                <a:gd name="T41" fmla="*/ T40 w 1113"/>
                <a:gd name="T42" fmla="+- 0 1326 1322"/>
                <a:gd name="T43" fmla="*/ 1326 h 360"/>
                <a:gd name="T44" fmla="+- 0 8395 7286"/>
                <a:gd name="T45" fmla="*/ T44 w 1113"/>
                <a:gd name="T46" fmla="+- 0 1339 1322"/>
                <a:gd name="T47" fmla="*/ 1339 h 360"/>
                <a:gd name="T48" fmla="+- 0 8398 7286"/>
                <a:gd name="T49" fmla="*/ T48 w 1113"/>
                <a:gd name="T50" fmla="+- 0 1349 1322"/>
                <a:gd name="T51" fmla="*/ 1349 h 360"/>
                <a:gd name="T52" fmla="+- 0 8398 7286"/>
                <a:gd name="T53" fmla="*/ T52 w 1113"/>
                <a:gd name="T54" fmla="+- 0 1655 1322"/>
                <a:gd name="T55" fmla="*/ 1655 h 360"/>
                <a:gd name="T56" fmla="+- 0 8395 7286"/>
                <a:gd name="T57" fmla="*/ T56 w 1113"/>
                <a:gd name="T58" fmla="+- 0 1665 1322"/>
                <a:gd name="T59" fmla="*/ 1665 h 360"/>
                <a:gd name="T60" fmla="+- 0 8381 7286"/>
                <a:gd name="T61" fmla="*/ T60 w 1113"/>
                <a:gd name="T62" fmla="+- 0 1678 1322"/>
                <a:gd name="T63" fmla="*/ 1678 h 3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113" h="360">
                  <a:moveTo>
                    <a:pt x="1086" y="360"/>
                  </a:moveTo>
                  <a:lnTo>
                    <a:pt x="26" y="360"/>
                  </a:lnTo>
                  <a:lnTo>
                    <a:pt x="17" y="356"/>
                  </a:lnTo>
                  <a:lnTo>
                    <a:pt x="4" y="343"/>
                  </a:lnTo>
                  <a:lnTo>
                    <a:pt x="0" y="333"/>
                  </a:lnTo>
                  <a:lnTo>
                    <a:pt x="0" y="27"/>
                  </a:lnTo>
                  <a:lnTo>
                    <a:pt x="4" y="17"/>
                  </a:lnTo>
                  <a:lnTo>
                    <a:pt x="17" y="4"/>
                  </a:lnTo>
                  <a:lnTo>
                    <a:pt x="26" y="0"/>
                  </a:lnTo>
                  <a:lnTo>
                    <a:pt x="1086" y="0"/>
                  </a:lnTo>
                  <a:lnTo>
                    <a:pt x="1095" y="4"/>
                  </a:lnTo>
                  <a:lnTo>
                    <a:pt x="1109" y="17"/>
                  </a:lnTo>
                  <a:lnTo>
                    <a:pt x="1112" y="27"/>
                  </a:lnTo>
                  <a:lnTo>
                    <a:pt x="1112" y="333"/>
                  </a:lnTo>
                  <a:lnTo>
                    <a:pt x="1109" y="343"/>
                  </a:lnTo>
                  <a:lnTo>
                    <a:pt x="1095" y="356"/>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34" name="Freeform 33">
              <a:extLst>
                <a:ext uri="{FF2B5EF4-FFF2-40B4-BE49-F238E27FC236}">
                  <a16:creationId xmlns:a16="http://schemas.microsoft.com/office/drawing/2014/main" id="{94D142B2-5E77-CF4B-AC63-7F5388B73322}"/>
                </a:ext>
              </a:extLst>
            </p:cNvPr>
            <p:cNvSpPr>
              <a:spLocks noChangeAspect="1" noEditPoints="1" noChangeArrowheads="1" noChangeShapeType="1" noTextEdit="1"/>
            </p:cNvSpPr>
            <p:nvPr/>
          </p:nvSpPr>
          <p:spPr bwMode="auto">
            <a:xfrm>
              <a:off x="7285" y="1322"/>
              <a:ext cx="1113" cy="360"/>
            </a:xfrm>
            <a:custGeom>
              <a:avLst/>
              <a:gdLst>
                <a:gd name="T0" fmla="+- 0 7286 7286"/>
                <a:gd name="T1" fmla="*/ T0 w 1113"/>
                <a:gd name="T2" fmla="+- 0 1358 1322"/>
                <a:gd name="T3" fmla="*/ 1358 h 360"/>
                <a:gd name="T4" fmla="+- 0 7286 7286"/>
                <a:gd name="T5" fmla="*/ T4 w 1113"/>
                <a:gd name="T6" fmla="+- 0 1349 1322"/>
                <a:gd name="T7" fmla="*/ 1349 h 360"/>
                <a:gd name="T8" fmla="+- 0 7290 7286"/>
                <a:gd name="T9" fmla="*/ T8 w 1113"/>
                <a:gd name="T10" fmla="+- 0 1339 1322"/>
                <a:gd name="T11" fmla="*/ 1339 h 360"/>
                <a:gd name="T12" fmla="+- 0 7296 7286"/>
                <a:gd name="T13" fmla="*/ T12 w 1113"/>
                <a:gd name="T14" fmla="+- 0 1333 1322"/>
                <a:gd name="T15" fmla="*/ 1333 h 360"/>
                <a:gd name="T16" fmla="+- 0 7303 7286"/>
                <a:gd name="T17" fmla="*/ T16 w 1113"/>
                <a:gd name="T18" fmla="+- 0 1326 1322"/>
                <a:gd name="T19" fmla="*/ 1326 h 360"/>
                <a:gd name="T20" fmla="+- 0 7312 7286"/>
                <a:gd name="T21" fmla="*/ T20 w 1113"/>
                <a:gd name="T22" fmla="+- 0 1322 1322"/>
                <a:gd name="T23" fmla="*/ 1322 h 360"/>
                <a:gd name="T24" fmla="+- 0 7322 7286"/>
                <a:gd name="T25" fmla="*/ T24 w 1113"/>
                <a:gd name="T26" fmla="+- 0 1322 1322"/>
                <a:gd name="T27" fmla="*/ 1322 h 360"/>
                <a:gd name="T28" fmla="+- 0 8362 7286"/>
                <a:gd name="T29" fmla="*/ T28 w 1113"/>
                <a:gd name="T30" fmla="+- 0 1322 1322"/>
                <a:gd name="T31" fmla="*/ 1322 h 360"/>
                <a:gd name="T32" fmla="+- 0 8372 7286"/>
                <a:gd name="T33" fmla="*/ T32 w 1113"/>
                <a:gd name="T34" fmla="+- 0 1322 1322"/>
                <a:gd name="T35" fmla="*/ 1322 h 360"/>
                <a:gd name="T36" fmla="+- 0 8381 7286"/>
                <a:gd name="T37" fmla="*/ T36 w 1113"/>
                <a:gd name="T38" fmla="+- 0 1326 1322"/>
                <a:gd name="T39" fmla="*/ 1326 h 360"/>
                <a:gd name="T40" fmla="+- 0 8388 7286"/>
                <a:gd name="T41" fmla="*/ T40 w 1113"/>
                <a:gd name="T42" fmla="+- 0 1333 1322"/>
                <a:gd name="T43" fmla="*/ 1333 h 360"/>
                <a:gd name="T44" fmla="+- 0 8395 7286"/>
                <a:gd name="T45" fmla="*/ T44 w 1113"/>
                <a:gd name="T46" fmla="+- 0 1339 1322"/>
                <a:gd name="T47" fmla="*/ 1339 h 360"/>
                <a:gd name="T48" fmla="+- 0 8398 7286"/>
                <a:gd name="T49" fmla="*/ T48 w 1113"/>
                <a:gd name="T50" fmla="+- 0 1349 1322"/>
                <a:gd name="T51" fmla="*/ 1349 h 360"/>
                <a:gd name="T52" fmla="+- 0 8398 7286"/>
                <a:gd name="T53" fmla="*/ T52 w 1113"/>
                <a:gd name="T54" fmla="+- 0 1358 1322"/>
                <a:gd name="T55" fmla="*/ 1358 h 360"/>
                <a:gd name="T56" fmla="+- 0 8398 7286"/>
                <a:gd name="T57" fmla="*/ T56 w 1113"/>
                <a:gd name="T58" fmla="+- 0 1646 1322"/>
                <a:gd name="T59" fmla="*/ 1646 h 360"/>
                <a:gd name="T60" fmla="+- 0 8398 7286"/>
                <a:gd name="T61" fmla="*/ T60 w 1113"/>
                <a:gd name="T62" fmla="+- 0 1655 1322"/>
                <a:gd name="T63" fmla="*/ 1655 h 360"/>
                <a:gd name="T64" fmla="+- 0 8395 7286"/>
                <a:gd name="T65" fmla="*/ T64 w 1113"/>
                <a:gd name="T66" fmla="+- 0 1665 1322"/>
                <a:gd name="T67" fmla="*/ 1665 h 360"/>
                <a:gd name="T68" fmla="+- 0 8388 7286"/>
                <a:gd name="T69" fmla="*/ T68 w 1113"/>
                <a:gd name="T70" fmla="+- 0 1671 1322"/>
                <a:gd name="T71" fmla="*/ 1671 h 360"/>
                <a:gd name="T72" fmla="+- 0 8381 7286"/>
                <a:gd name="T73" fmla="*/ T72 w 1113"/>
                <a:gd name="T74" fmla="+- 0 1678 1322"/>
                <a:gd name="T75" fmla="*/ 1678 h 360"/>
                <a:gd name="T76" fmla="+- 0 8372 7286"/>
                <a:gd name="T77" fmla="*/ T76 w 1113"/>
                <a:gd name="T78" fmla="+- 0 1682 1322"/>
                <a:gd name="T79" fmla="*/ 1682 h 360"/>
                <a:gd name="T80" fmla="+- 0 8362 7286"/>
                <a:gd name="T81" fmla="*/ T80 w 1113"/>
                <a:gd name="T82" fmla="+- 0 1682 1322"/>
                <a:gd name="T83" fmla="*/ 1682 h 360"/>
                <a:gd name="T84" fmla="+- 0 7322 7286"/>
                <a:gd name="T85" fmla="*/ T84 w 1113"/>
                <a:gd name="T86" fmla="+- 0 1682 1322"/>
                <a:gd name="T87" fmla="*/ 1682 h 360"/>
                <a:gd name="T88" fmla="+- 0 7312 7286"/>
                <a:gd name="T89" fmla="*/ T88 w 1113"/>
                <a:gd name="T90" fmla="+- 0 1682 1322"/>
                <a:gd name="T91" fmla="*/ 1682 h 360"/>
                <a:gd name="T92" fmla="+- 0 7303 7286"/>
                <a:gd name="T93" fmla="*/ T92 w 1113"/>
                <a:gd name="T94" fmla="+- 0 1678 1322"/>
                <a:gd name="T95" fmla="*/ 1678 h 360"/>
                <a:gd name="T96" fmla="+- 0 7296 7286"/>
                <a:gd name="T97" fmla="*/ T96 w 1113"/>
                <a:gd name="T98" fmla="+- 0 1671 1322"/>
                <a:gd name="T99" fmla="*/ 1671 h 360"/>
                <a:gd name="T100" fmla="+- 0 7290 7286"/>
                <a:gd name="T101" fmla="*/ T100 w 1113"/>
                <a:gd name="T102" fmla="+- 0 1665 1322"/>
                <a:gd name="T103" fmla="*/ 1665 h 360"/>
                <a:gd name="T104" fmla="+- 0 7286 7286"/>
                <a:gd name="T105" fmla="*/ T104 w 1113"/>
                <a:gd name="T106" fmla="+- 0 1655 1322"/>
                <a:gd name="T107" fmla="*/ 1655 h 360"/>
                <a:gd name="T108" fmla="+- 0 7286 7286"/>
                <a:gd name="T109" fmla="*/ T108 w 1113"/>
                <a:gd name="T110" fmla="+- 0 1646 1322"/>
                <a:gd name="T111" fmla="*/ 1646 h 360"/>
                <a:gd name="T112" fmla="+- 0 7286 7286"/>
                <a:gd name="T113" fmla="*/ T112 w 1113"/>
                <a:gd name="T114" fmla="+- 0 1358 1322"/>
                <a:gd name="T115" fmla="*/ 1358 h 3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113" h="360">
                  <a:moveTo>
                    <a:pt x="0" y="36"/>
                  </a:moveTo>
                  <a:lnTo>
                    <a:pt x="0" y="27"/>
                  </a:lnTo>
                  <a:lnTo>
                    <a:pt x="4" y="17"/>
                  </a:lnTo>
                  <a:lnTo>
                    <a:pt x="10" y="11"/>
                  </a:lnTo>
                  <a:lnTo>
                    <a:pt x="17" y="4"/>
                  </a:lnTo>
                  <a:lnTo>
                    <a:pt x="26" y="0"/>
                  </a:lnTo>
                  <a:lnTo>
                    <a:pt x="36" y="0"/>
                  </a:lnTo>
                  <a:lnTo>
                    <a:pt x="1076" y="0"/>
                  </a:lnTo>
                  <a:lnTo>
                    <a:pt x="1086" y="0"/>
                  </a:lnTo>
                  <a:lnTo>
                    <a:pt x="1095" y="4"/>
                  </a:lnTo>
                  <a:lnTo>
                    <a:pt x="1102" y="11"/>
                  </a:lnTo>
                  <a:lnTo>
                    <a:pt x="1109" y="17"/>
                  </a:lnTo>
                  <a:lnTo>
                    <a:pt x="1112" y="27"/>
                  </a:lnTo>
                  <a:lnTo>
                    <a:pt x="1112" y="36"/>
                  </a:lnTo>
                  <a:lnTo>
                    <a:pt x="1112" y="324"/>
                  </a:lnTo>
                  <a:lnTo>
                    <a:pt x="1112" y="333"/>
                  </a:lnTo>
                  <a:lnTo>
                    <a:pt x="1109" y="343"/>
                  </a:lnTo>
                  <a:lnTo>
                    <a:pt x="1102" y="349"/>
                  </a:lnTo>
                  <a:lnTo>
                    <a:pt x="1095" y="356"/>
                  </a:lnTo>
                  <a:lnTo>
                    <a:pt x="1086" y="360"/>
                  </a:lnTo>
                  <a:lnTo>
                    <a:pt x="1076" y="360"/>
                  </a:lnTo>
                  <a:lnTo>
                    <a:pt x="36" y="360"/>
                  </a:lnTo>
                  <a:lnTo>
                    <a:pt x="26" y="360"/>
                  </a:lnTo>
                  <a:lnTo>
                    <a:pt x="17" y="356"/>
                  </a:lnTo>
                  <a:lnTo>
                    <a:pt x="10" y="349"/>
                  </a:lnTo>
                  <a:lnTo>
                    <a:pt x="4" y="343"/>
                  </a:lnTo>
                  <a:lnTo>
                    <a:pt x="0" y="333"/>
                  </a:lnTo>
                  <a:lnTo>
                    <a:pt x="0" y="324"/>
                  </a:lnTo>
                  <a:lnTo>
                    <a:pt x="0" y="36"/>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35" name="Freeform 34">
              <a:extLst>
                <a:ext uri="{FF2B5EF4-FFF2-40B4-BE49-F238E27FC236}">
                  <a16:creationId xmlns:a16="http://schemas.microsoft.com/office/drawing/2014/main" id="{3EEB188B-7300-6C43-A08C-1FE135D23783}"/>
                </a:ext>
              </a:extLst>
            </p:cNvPr>
            <p:cNvSpPr>
              <a:spLocks noChangeAspect="1" noEditPoints="1" noChangeArrowheads="1" noChangeShapeType="1" noTextEdit="1"/>
            </p:cNvSpPr>
            <p:nvPr/>
          </p:nvSpPr>
          <p:spPr bwMode="auto">
            <a:xfrm>
              <a:off x="7105" y="1681"/>
              <a:ext cx="737" cy="291"/>
            </a:xfrm>
            <a:custGeom>
              <a:avLst/>
              <a:gdLst>
                <a:gd name="T0" fmla="+- 0 7842 7106"/>
                <a:gd name="T1" fmla="*/ T0 w 737"/>
                <a:gd name="T2" fmla="+- 0 1682 1682"/>
                <a:gd name="T3" fmla="*/ 1682 h 291"/>
                <a:gd name="T4" fmla="+- 0 7842 7106"/>
                <a:gd name="T5" fmla="*/ T4 w 737"/>
                <a:gd name="T6" fmla="+- 0 1827 1682"/>
                <a:gd name="T7" fmla="*/ 1827 h 291"/>
                <a:gd name="T8" fmla="+- 0 7106 7106"/>
                <a:gd name="T9" fmla="*/ T8 w 737"/>
                <a:gd name="T10" fmla="+- 0 1827 1682"/>
                <a:gd name="T11" fmla="*/ 1827 h 291"/>
                <a:gd name="T12" fmla="+- 0 7106 7106"/>
                <a:gd name="T13" fmla="*/ T12 w 737"/>
                <a:gd name="T14" fmla="+- 0 1972 1682"/>
                <a:gd name="T15" fmla="*/ 1972 h 291"/>
              </a:gdLst>
              <a:ahLst/>
              <a:cxnLst>
                <a:cxn ang="0">
                  <a:pos x="T1" y="T3"/>
                </a:cxn>
                <a:cxn ang="0">
                  <a:pos x="T5" y="T7"/>
                </a:cxn>
                <a:cxn ang="0">
                  <a:pos x="T9" y="T11"/>
                </a:cxn>
                <a:cxn ang="0">
                  <a:pos x="T13" y="T15"/>
                </a:cxn>
              </a:cxnLst>
              <a:rect l="0" t="0" r="r" b="b"/>
              <a:pathLst>
                <a:path w="737" h="291">
                  <a:moveTo>
                    <a:pt x="736" y="0"/>
                  </a:moveTo>
                  <a:lnTo>
                    <a:pt x="736" y="145"/>
                  </a:lnTo>
                  <a:lnTo>
                    <a:pt x="0" y="145"/>
                  </a:lnTo>
                  <a:lnTo>
                    <a:pt x="0" y="290"/>
                  </a:lnTo>
                </a:path>
              </a:pathLst>
            </a:custGeom>
            <a:noFill/>
            <a:ln w="12700">
              <a:solidFill>
                <a:srgbClr val="3D66B1"/>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36" name="Freeform 35">
              <a:extLst>
                <a:ext uri="{FF2B5EF4-FFF2-40B4-BE49-F238E27FC236}">
                  <a16:creationId xmlns:a16="http://schemas.microsoft.com/office/drawing/2014/main" id="{DBE9E5DA-716F-F54A-878E-7F3EC32327B4}"/>
                </a:ext>
              </a:extLst>
            </p:cNvPr>
            <p:cNvSpPr>
              <a:spLocks noChangeAspect="1" noEditPoints="1" noChangeArrowheads="1" noChangeShapeType="1" noTextEdit="1"/>
            </p:cNvSpPr>
            <p:nvPr/>
          </p:nvSpPr>
          <p:spPr bwMode="auto">
            <a:xfrm>
              <a:off x="6626" y="1971"/>
              <a:ext cx="959" cy="424"/>
            </a:xfrm>
            <a:custGeom>
              <a:avLst/>
              <a:gdLst>
                <a:gd name="T0" fmla="+- 0 7554 6626"/>
                <a:gd name="T1" fmla="*/ T0 w 959"/>
                <a:gd name="T2" fmla="+- 0 2395 1972"/>
                <a:gd name="T3" fmla="*/ 2395 h 424"/>
                <a:gd name="T4" fmla="+- 0 6657 6626"/>
                <a:gd name="T5" fmla="*/ T4 w 959"/>
                <a:gd name="T6" fmla="+- 0 2395 1972"/>
                <a:gd name="T7" fmla="*/ 2395 h 424"/>
                <a:gd name="T8" fmla="+- 0 6646 6626"/>
                <a:gd name="T9" fmla="*/ T8 w 959"/>
                <a:gd name="T10" fmla="+- 0 2391 1972"/>
                <a:gd name="T11" fmla="*/ 2391 h 424"/>
                <a:gd name="T12" fmla="+- 0 6631 6626"/>
                <a:gd name="T13" fmla="*/ T12 w 959"/>
                <a:gd name="T14" fmla="+- 0 2375 1972"/>
                <a:gd name="T15" fmla="*/ 2375 h 424"/>
                <a:gd name="T16" fmla="+- 0 6626 6626"/>
                <a:gd name="T17" fmla="*/ T16 w 959"/>
                <a:gd name="T18" fmla="+- 0 2364 1972"/>
                <a:gd name="T19" fmla="*/ 2364 h 424"/>
                <a:gd name="T20" fmla="+- 0 6626 6626"/>
                <a:gd name="T21" fmla="*/ T20 w 959"/>
                <a:gd name="T22" fmla="+- 0 2003 1972"/>
                <a:gd name="T23" fmla="*/ 2003 h 424"/>
                <a:gd name="T24" fmla="+- 0 6631 6626"/>
                <a:gd name="T25" fmla="*/ T24 w 959"/>
                <a:gd name="T26" fmla="+- 0 1992 1972"/>
                <a:gd name="T27" fmla="*/ 1992 h 424"/>
                <a:gd name="T28" fmla="+- 0 6646 6626"/>
                <a:gd name="T29" fmla="*/ T28 w 959"/>
                <a:gd name="T30" fmla="+- 0 1976 1972"/>
                <a:gd name="T31" fmla="*/ 1976 h 424"/>
                <a:gd name="T32" fmla="+- 0 6657 6626"/>
                <a:gd name="T33" fmla="*/ T32 w 959"/>
                <a:gd name="T34" fmla="+- 0 1972 1972"/>
                <a:gd name="T35" fmla="*/ 1972 h 424"/>
                <a:gd name="T36" fmla="+- 0 7554 6626"/>
                <a:gd name="T37" fmla="*/ T36 w 959"/>
                <a:gd name="T38" fmla="+- 0 1972 1972"/>
                <a:gd name="T39" fmla="*/ 1972 h 424"/>
                <a:gd name="T40" fmla="+- 0 7565 6626"/>
                <a:gd name="T41" fmla="*/ T40 w 959"/>
                <a:gd name="T42" fmla="+- 0 1976 1972"/>
                <a:gd name="T43" fmla="*/ 1976 h 424"/>
                <a:gd name="T44" fmla="+- 0 7580 6626"/>
                <a:gd name="T45" fmla="*/ T44 w 959"/>
                <a:gd name="T46" fmla="+- 0 1992 1972"/>
                <a:gd name="T47" fmla="*/ 1992 h 424"/>
                <a:gd name="T48" fmla="+- 0 7585 6626"/>
                <a:gd name="T49" fmla="*/ T48 w 959"/>
                <a:gd name="T50" fmla="+- 0 2003 1972"/>
                <a:gd name="T51" fmla="*/ 2003 h 424"/>
                <a:gd name="T52" fmla="+- 0 7585 6626"/>
                <a:gd name="T53" fmla="*/ T52 w 959"/>
                <a:gd name="T54" fmla="+- 0 2364 1972"/>
                <a:gd name="T55" fmla="*/ 2364 h 424"/>
                <a:gd name="T56" fmla="+- 0 7580 6626"/>
                <a:gd name="T57" fmla="*/ T56 w 959"/>
                <a:gd name="T58" fmla="+- 0 2375 1972"/>
                <a:gd name="T59" fmla="*/ 2375 h 424"/>
                <a:gd name="T60" fmla="+- 0 7565 6626"/>
                <a:gd name="T61" fmla="*/ T60 w 959"/>
                <a:gd name="T62" fmla="+- 0 2391 1972"/>
                <a:gd name="T63" fmla="*/ 2391 h 42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959" h="424">
                  <a:moveTo>
                    <a:pt x="928" y="423"/>
                  </a:moveTo>
                  <a:lnTo>
                    <a:pt x="31" y="423"/>
                  </a:lnTo>
                  <a:lnTo>
                    <a:pt x="20" y="419"/>
                  </a:lnTo>
                  <a:lnTo>
                    <a:pt x="5" y="403"/>
                  </a:lnTo>
                  <a:lnTo>
                    <a:pt x="0" y="392"/>
                  </a:lnTo>
                  <a:lnTo>
                    <a:pt x="0" y="31"/>
                  </a:lnTo>
                  <a:lnTo>
                    <a:pt x="5" y="20"/>
                  </a:lnTo>
                  <a:lnTo>
                    <a:pt x="20" y="4"/>
                  </a:lnTo>
                  <a:lnTo>
                    <a:pt x="31" y="0"/>
                  </a:lnTo>
                  <a:lnTo>
                    <a:pt x="928" y="0"/>
                  </a:lnTo>
                  <a:lnTo>
                    <a:pt x="939" y="4"/>
                  </a:lnTo>
                  <a:lnTo>
                    <a:pt x="954" y="20"/>
                  </a:lnTo>
                  <a:lnTo>
                    <a:pt x="959" y="31"/>
                  </a:lnTo>
                  <a:lnTo>
                    <a:pt x="959" y="392"/>
                  </a:lnTo>
                  <a:lnTo>
                    <a:pt x="954" y="403"/>
                  </a:lnTo>
                  <a:lnTo>
                    <a:pt x="939" y="419"/>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37" name="Freeform 36">
              <a:extLst>
                <a:ext uri="{FF2B5EF4-FFF2-40B4-BE49-F238E27FC236}">
                  <a16:creationId xmlns:a16="http://schemas.microsoft.com/office/drawing/2014/main" id="{EBB15923-F8B8-E040-A8AF-06C29713862E}"/>
                </a:ext>
              </a:extLst>
            </p:cNvPr>
            <p:cNvSpPr>
              <a:spLocks noChangeAspect="1" noEditPoints="1" noChangeArrowheads="1" noChangeShapeType="1" noTextEdit="1"/>
            </p:cNvSpPr>
            <p:nvPr/>
          </p:nvSpPr>
          <p:spPr bwMode="auto">
            <a:xfrm>
              <a:off x="6626" y="1971"/>
              <a:ext cx="959" cy="424"/>
            </a:xfrm>
            <a:custGeom>
              <a:avLst/>
              <a:gdLst>
                <a:gd name="T0" fmla="+- 0 6626 6626"/>
                <a:gd name="T1" fmla="*/ T0 w 959"/>
                <a:gd name="T2" fmla="+- 0 2014 1972"/>
                <a:gd name="T3" fmla="*/ 2014 h 424"/>
                <a:gd name="T4" fmla="+- 0 6626 6626"/>
                <a:gd name="T5" fmla="*/ T4 w 959"/>
                <a:gd name="T6" fmla="+- 0 2003 1972"/>
                <a:gd name="T7" fmla="*/ 2003 h 424"/>
                <a:gd name="T8" fmla="+- 0 6631 6626"/>
                <a:gd name="T9" fmla="*/ T8 w 959"/>
                <a:gd name="T10" fmla="+- 0 1992 1972"/>
                <a:gd name="T11" fmla="*/ 1992 h 424"/>
                <a:gd name="T12" fmla="+- 0 6639 6626"/>
                <a:gd name="T13" fmla="*/ T12 w 959"/>
                <a:gd name="T14" fmla="+- 0 1984 1972"/>
                <a:gd name="T15" fmla="*/ 1984 h 424"/>
                <a:gd name="T16" fmla="+- 0 6646 6626"/>
                <a:gd name="T17" fmla="*/ T16 w 959"/>
                <a:gd name="T18" fmla="+- 0 1976 1972"/>
                <a:gd name="T19" fmla="*/ 1976 h 424"/>
                <a:gd name="T20" fmla="+- 0 6657 6626"/>
                <a:gd name="T21" fmla="*/ T20 w 959"/>
                <a:gd name="T22" fmla="+- 0 1972 1972"/>
                <a:gd name="T23" fmla="*/ 1972 h 424"/>
                <a:gd name="T24" fmla="+- 0 6668 6626"/>
                <a:gd name="T25" fmla="*/ T24 w 959"/>
                <a:gd name="T26" fmla="+- 0 1972 1972"/>
                <a:gd name="T27" fmla="*/ 1972 h 424"/>
                <a:gd name="T28" fmla="+- 0 7543 6626"/>
                <a:gd name="T29" fmla="*/ T28 w 959"/>
                <a:gd name="T30" fmla="+- 0 1972 1972"/>
                <a:gd name="T31" fmla="*/ 1972 h 424"/>
                <a:gd name="T32" fmla="+- 0 7554 6626"/>
                <a:gd name="T33" fmla="*/ T32 w 959"/>
                <a:gd name="T34" fmla="+- 0 1972 1972"/>
                <a:gd name="T35" fmla="*/ 1972 h 424"/>
                <a:gd name="T36" fmla="+- 0 7565 6626"/>
                <a:gd name="T37" fmla="*/ T36 w 959"/>
                <a:gd name="T38" fmla="+- 0 1976 1972"/>
                <a:gd name="T39" fmla="*/ 1976 h 424"/>
                <a:gd name="T40" fmla="+- 0 7573 6626"/>
                <a:gd name="T41" fmla="*/ T40 w 959"/>
                <a:gd name="T42" fmla="+- 0 1984 1972"/>
                <a:gd name="T43" fmla="*/ 1984 h 424"/>
                <a:gd name="T44" fmla="+- 0 7580 6626"/>
                <a:gd name="T45" fmla="*/ T44 w 959"/>
                <a:gd name="T46" fmla="+- 0 1992 1972"/>
                <a:gd name="T47" fmla="*/ 1992 h 424"/>
                <a:gd name="T48" fmla="+- 0 7585 6626"/>
                <a:gd name="T49" fmla="*/ T48 w 959"/>
                <a:gd name="T50" fmla="+- 0 2003 1972"/>
                <a:gd name="T51" fmla="*/ 2003 h 424"/>
                <a:gd name="T52" fmla="+- 0 7585 6626"/>
                <a:gd name="T53" fmla="*/ T52 w 959"/>
                <a:gd name="T54" fmla="+- 0 2014 1972"/>
                <a:gd name="T55" fmla="*/ 2014 h 424"/>
                <a:gd name="T56" fmla="+- 0 7585 6626"/>
                <a:gd name="T57" fmla="*/ T56 w 959"/>
                <a:gd name="T58" fmla="+- 0 2353 1972"/>
                <a:gd name="T59" fmla="*/ 2353 h 424"/>
                <a:gd name="T60" fmla="+- 0 7585 6626"/>
                <a:gd name="T61" fmla="*/ T60 w 959"/>
                <a:gd name="T62" fmla="+- 0 2364 1972"/>
                <a:gd name="T63" fmla="*/ 2364 h 424"/>
                <a:gd name="T64" fmla="+- 0 7580 6626"/>
                <a:gd name="T65" fmla="*/ T64 w 959"/>
                <a:gd name="T66" fmla="+- 0 2375 1972"/>
                <a:gd name="T67" fmla="*/ 2375 h 424"/>
                <a:gd name="T68" fmla="+- 0 7573 6626"/>
                <a:gd name="T69" fmla="*/ T68 w 959"/>
                <a:gd name="T70" fmla="+- 0 2383 1972"/>
                <a:gd name="T71" fmla="*/ 2383 h 424"/>
                <a:gd name="T72" fmla="+- 0 7565 6626"/>
                <a:gd name="T73" fmla="*/ T72 w 959"/>
                <a:gd name="T74" fmla="+- 0 2391 1972"/>
                <a:gd name="T75" fmla="*/ 2391 h 424"/>
                <a:gd name="T76" fmla="+- 0 7554 6626"/>
                <a:gd name="T77" fmla="*/ T76 w 959"/>
                <a:gd name="T78" fmla="+- 0 2395 1972"/>
                <a:gd name="T79" fmla="*/ 2395 h 424"/>
                <a:gd name="T80" fmla="+- 0 7543 6626"/>
                <a:gd name="T81" fmla="*/ T80 w 959"/>
                <a:gd name="T82" fmla="+- 0 2395 1972"/>
                <a:gd name="T83" fmla="*/ 2395 h 424"/>
                <a:gd name="T84" fmla="+- 0 6668 6626"/>
                <a:gd name="T85" fmla="*/ T84 w 959"/>
                <a:gd name="T86" fmla="+- 0 2395 1972"/>
                <a:gd name="T87" fmla="*/ 2395 h 424"/>
                <a:gd name="T88" fmla="+- 0 6657 6626"/>
                <a:gd name="T89" fmla="*/ T88 w 959"/>
                <a:gd name="T90" fmla="+- 0 2395 1972"/>
                <a:gd name="T91" fmla="*/ 2395 h 424"/>
                <a:gd name="T92" fmla="+- 0 6646 6626"/>
                <a:gd name="T93" fmla="*/ T92 w 959"/>
                <a:gd name="T94" fmla="+- 0 2391 1972"/>
                <a:gd name="T95" fmla="*/ 2391 h 424"/>
                <a:gd name="T96" fmla="+- 0 6639 6626"/>
                <a:gd name="T97" fmla="*/ T96 w 959"/>
                <a:gd name="T98" fmla="+- 0 2383 1972"/>
                <a:gd name="T99" fmla="*/ 2383 h 424"/>
                <a:gd name="T100" fmla="+- 0 6631 6626"/>
                <a:gd name="T101" fmla="*/ T100 w 959"/>
                <a:gd name="T102" fmla="+- 0 2375 1972"/>
                <a:gd name="T103" fmla="*/ 2375 h 424"/>
                <a:gd name="T104" fmla="+- 0 6626 6626"/>
                <a:gd name="T105" fmla="*/ T104 w 959"/>
                <a:gd name="T106" fmla="+- 0 2364 1972"/>
                <a:gd name="T107" fmla="*/ 2364 h 424"/>
                <a:gd name="T108" fmla="+- 0 6626 6626"/>
                <a:gd name="T109" fmla="*/ T108 w 959"/>
                <a:gd name="T110" fmla="+- 0 2353 1972"/>
                <a:gd name="T111" fmla="*/ 2353 h 424"/>
                <a:gd name="T112" fmla="+- 0 6626 6626"/>
                <a:gd name="T113" fmla="*/ T112 w 959"/>
                <a:gd name="T114" fmla="+- 0 2014 1972"/>
                <a:gd name="T115" fmla="*/ 2014 h 42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959" h="424">
                  <a:moveTo>
                    <a:pt x="0" y="42"/>
                  </a:moveTo>
                  <a:lnTo>
                    <a:pt x="0" y="31"/>
                  </a:lnTo>
                  <a:lnTo>
                    <a:pt x="5" y="20"/>
                  </a:lnTo>
                  <a:lnTo>
                    <a:pt x="13" y="12"/>
                  </a:lnTo>
                  <a:lnTo>
                    <a:pt x="20" y="4"/>
                  </a:lnTo>
                  <a:lnTo>
                    <a:pt x="31" y="0"/>
                  </a:lnTo>
                  <a:lnTo>
                    <a:pt x="42" y="0"/>
                  </a:lnTo>
                  <a:lnTo>
                    <a:pt x="917" y="0"/>
                  </a:lnTo>
                  <a:lnTo>
                    <a:pt x="928" y="0"/>
                  </a:lnTo>
                  <a:lnTo>
                    <a:pt x="939" y="4"/>
                  </a:lnTo>
                  <a:lnTo>
                    <a:pt x="947" y="12"/>
                  </a:lnTo>
                  <a:lnTo>
                    <a:pt x="954" y="20"/>
                  </a:lnTo>
                  <a:lnTo>
                    <a:pt x="959" y="31"/>
                  </a:lnTo>
                  <a:lnTo>
                    <a:pt x="959" y="42"/>
                  </a:lnTo>
                  <a:lnTo>
                    <a:pt x="959" y="381"/>
                  </a:lnTo>
                  <a:lnTo>
                    <a:pt x="959" y="392"/>
                  </a:lnTo>
                  <a:lnTo>
                    <a:pt x="954" y="403"/>
                  </a:lnTo>
                  <a:lnTo>
                    <a:pt x="947" y="411"/>
                  </a:lnTo>
                  <a:lnTo>
                    <a:pt x="939" y="419"/>
                  </a:lnTo>
                  <a:lnTo>
                    <a:pt x="928" y="423"/>
                  </a:lnTo>
                  <a:lnTo>
                    <a:pt x="917" y="423"/>
                  </a:lnTo>
                  <a:lnTo>
                    <a:pt x="42" y="423"/>
                  </a:lnTo>
                  <a:lnTo>
                    <a:pt x="31" y="423"/>
                  </a:lnTo>
                  <a:lnTo>
                    <a:pt x="20" y="419"/>
                  </a:lnTo>
                  <a:lnTo>
                    <a:pt x="13" y="411"/>
                  </a:lnTo>
                  <a:lnTo>
                    <a:pt x="5" y="403"/>
                  </a:lnTo>
                  <a:lnTo>
                    <a:pt x="0" y="392"/>
                  </a:lnTo>
                  <a:lnTo>
                    <a:pt x="0" y="381"/>
                  </a:lnTo>
                  <a:lnTo>
                    <a:pt x="0" y="42"/>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38" name="Line 157">
              <a:extLst>
                <a:ext uri="{FF2B5EF4-FFF2-40B4-BE49-F238E27FC236}">
                  <a16:creationId xmlns:a16="http://schemas.microsoft.com/office/drawing/2014/main" id="{2F676E58-9A8A-F446-9B79-D67A58CE73F3}"/>
                </a:ext>
              </a:extLst>
            </p:cNvPr>
            <p:cNvCxnSpPr>
              <a:cxnSpLocks noChangeAspect="1" noEditPoints="1" noChangeArrowheads="1" noChangeShapeType="1"/>
            </p:cNvCxnSpPr>
            <p:nvPr/>
          </p:nvCxnSpPr>
          <p:spPr bwMode="auto">
            <a:xfrm>
              <a:off x="7106" y="2395"/>
              <a:ext cx="0" cy="290"/>
            </a:xfrm>
            <a:prstGeom prst="line">
              <a:avLst/>
            </a:prstGeom>
            <a:noFill/>
            <a:ln w="12700">
              <a:solidFill>
                <a:srgbClr val="3D66B1"/>
              </a:solidFill>
              <a:prstDash val="solid"/>
              <a:round/>
              <a:headEnd/>
              <a:tailEnd/>
            </a:ln>
            <a:extLst>
              <a:ext uri="{909E8E84-426E-40DD-AFC4-6F175D3DCCD1}">
                <a14:hiddenFill xmlns:a14="http://schemas.microsoft.com/office/drawing/2010/main">
                  <a:noFill/>
                </a14:hiddenFill>
              </a:ext>
            </a:extLst>
          </p:spPr>
        </p:cxnSp>
        <p:sp>
          <p:nvSpPr>
            <p:cNvPr id="39" name="Freeform 38">
              <a:extLst>
                <a:ext uri="{FF2B5EF4-FFF2-40B4-BE49-F238E27FC236}">
                  <a16:creationId xmlns:a16="http://schemas.microsoft.com/office/drawing/2014/main" id="{4A22AAA3-D9BD-CE4C-9481-A7740A09EF4A}"/>
                </a:ext>
              </a:extLst>
            </p:cNvPr>
            <p:cNvSpPr>
              <a:spLocks noChangeAspect="1" noEditPoints="1" noChangeArrowheads="1" noChangeShapeType="1" noTextEdit="1"/>
            </p:cNvSpPr>
            <p:nvPr/>
          </p:nvSpPr>
          <p:spPr bwMode="auto">
            <a:xfrm>
              <a:off x="6451" y="2685"/>
              <a:ext cx="1308" cy="726"/>
            </a:xfrm>
            <a:custGeom>
              <a:avLst/>
              <a:gdLst>
                <a:gd name="T0" fmla="+- 0 7687 6452"/>
                <a:gd name="T1" fmla="*/ T0 w 1308"/>
                <a:gd name="T2" fmla="+- 0 3410 2685"/>
                <a:gd name="T3" fmla="*/ 3410 h 726"/>
                <a:gd name="T4" fmla="+- 0 6524 6452"/>
                <a:gd name="T5" fmla="*/ T4 w 1308"/>
                <a:gd name="T6" fmla="+- 0 3410 2685"/>
                <a:gd name="T7" fmla="*/ 3410 h 726"/>
                <a:gd name="T8" fmla="+- 0 6510 6452"/>
                <a:gd name="T9" fmla="*/ T8 w 1308"/>
                <a:gd name="T10" fmla="+- 0 3409 2685"/>
                <a:gd name="T11" fmla="*/ 3409 h 726"/>
                <a:gd name="T12" fmla="+- 0 6457 6452"/>
                <a:gd name="T13" fmla="*/ T12 w 1308"/>
                <a:gd name="T14" fmla="+- 0 3366 2685"/>
                <a:gd name="T15" fmla="*/ 3366 h 726"/>
                <a:gd name="T16" fmla="+- 0 6452 6452"/>
                <a:gd name="T17" fmla="*/ T16 w 1308"/>
                <a:gd name="T18" fmla="+- 0 3338 2685"/>
                <a:gd name="T19" fmla="*/ 3338 h 726"/>
                <a:gd name="T20" fmla="+- 0 6452 6452"/>
                <a:gd name="T21" fmla="*/ T20 w 1308"/>
                <a:gd name="T22" fmla="+- 0 2758 2685"/>
                <a:gd name="T23" fmla="*/ 2758 h 726"/>
                <a:gd name="T24" fmla="+- 0 6484 6452"/>
                <a:gd name="T25" fmla="*/ T24 w 1308"/>
                <a:gd name="T26" fmla="+- 0 2697 2685"/>
                <a:gd name="T27" fmla="*/ 2697 h 726"/>
                <a:gd name="T28" fmla="+- 0 6524 6452"/>
                <a:gd name="T29" fmla="*/ T28 w 1308"/>
                <a:gd name="T30" fmla="+- 0 2685 2685"/>
                <a:gd name="T31" fmla="*/ 2685 h 726"/>
                <a:gd name="T32" fmla="+- 0 7687 6452"/>
                <a:gd name="T33" fmla="*/ T32 w 1308"/>
                <a:gd name="T34" fmla="+- 0 2685 2685"/>
                <a:gd name="T35" fmla="*/ 2685 h 726"/>
                <a:gd name="T36" fmla="+- 0 7747 6452"/>
                <a:gd name="T37" fmla="*/ T36 w 1308"/>
                <a:gd name="T38" fmla="+- 0 2717 2685"/>
                <a:gd name="T39" fmla="*/ 2717 h 726"/>
                <a:gd name="T40" fmla="+- 0 7759 6452"/>
                <a:gd name="T41" fmla="*/ T40 w 1308"/>
                <a:gd name="T42" fmla="+- 0 2758 2685"/>
                <a:gd name="T43" fmla="*/ 2758 h 726"/>
                <a:gd name="T44" fmla="+- 0 7759 6452"/>
                <a:gd name="T45" fmla="*/ T44 w 1308"/>
                <a:gd name="T46" fmla="+- 0 3338 2685"/>
                <a:gd name="T47" fmla="*/ 3338 h 726"/>
                <a:gd name="T48" fmla="+- 0 7727 6452"/>
                <a:gd name="T49" fmla="*/ T48 w 1308"/>
                <a:gd name="T50" fmla="+- 0 3398 2685"/>
                <a:gd name="T51" fmla="*/ 3398 h 726"/>
                <a:gd name="T52" fmla="+- 0 7687 6452"/>
                <a:gd name="T53" fmla="*/ T52 w 1308"/>
                <a:gd name="T54" fmla="+- 0 3410 2685"/>
                <a:gd name="T55" fmla="*/ 3410 h 72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1308" h="726">
                  <a:moveTo>
                    <a:pt x="1235" y="725"/>
                  </a:moveTo>
                  <a:lnTo>
                    <a:pt x="72" y="725"/>
                  </a:lnTo>
                  <a:lnTo>
                    <a:pt x="58" y="724"/>
                  </a:lnTo>
                  <a:lnTo>
                    <a:pt x="5" y="681"/>
                  </a:lnTo>
                  <a:lnTo>
                    <a:pt x="0" y="653"/>
                  </a:lnTo>
                  <a:lnTo>
                    <a:pt x="0" y="73"/>
                  </a:lnTo>
                  <a:lnTo>
                    <a:pt x="32" y="12"/>
                  </a:lnTo>
                  <a:lnTo>
                    <a:pt x="72" y="0"/>
                  </a:lnTo>
                  <a:lnTo>
                    <a:pt x="1235" y="0"/>
                  </a:lnTo>
                  <a:lnTo>
                    <a:pt x="1295" y="32"/>
                  </a:lnTo>
                  <a:lnTo>
                    <a:pt x="1307" y="73"/>
                  </a:lnTo>
                  <a:lnTo>
                    <a:pt x="1307" y="653"/>
                  </a:lnTo>
                  <a:lnTo>
                    <a:pt x="1275" y="713"/>
                  </a:lnTo>
                  <a:lnTo>
                    <a:pt x="1235" y="725"/>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40" name="Freeform 39">
              <a:extLst>
                <a:ext uri="{FF2B5EF4-FFF2-40B4-BE49-F238E27FC236}">
                  <a16:creationId xmlns:a16="http://schemas.microsoft.com/office/drawing/2014/main" id="{C96EE83D-8C95-5D4E-9C03-CE197E49464C}"/>
                </a:ext>
              </a:extLst>
            </p:cNvPr>
            <p:cNvSpPr>
              <a:spLocks noChangeAspect="1" noEditPoints="1" noChangeArrowheads="1" noChangeShapeType="1" noTextEdit="1"/>
            </p:cNvSpPr>
            <p:nvPr/>
          </p:nvSpPr>
          <p:spPr bwMode="auto">
            <a:xfrm>
              <a:off x="6451" y="2685"/>
              <a:ext cx="1308" cy="726"/>
            </a:xfrm>
            <a:custGeom>
              <a:avLst/>
              <a:gdLst>
                <a:gd name="T0" fmla="+- 0 6452 6452"/>
                <a:gd name="T1" fmla="*/ T0 w 1308"/>
                <a:gd name="T2" fmla="+- 0 2758 2685"/>
                <a:gd name="T3" fmla="*/ 2758 h 726"/>
                <a:gd name="T4" fmla="+- 0 6484 6452"/>
                <a:gd name="T5" fmla="*/ T4 w 1308"/>
                <a:gd name="T6" fmla="+- 0 2697 2685"/>
                <a:gd name="T7" fmla="*/ 2697 h 726"/>
                <a:gd name="T8" fmla="+- 0 6524 6452"/>
                <a:gd name="T9" fmla="*/ T8 w 1308"/>
                <a:gd name="T10" fmla="+- 0 2685 2685"/>
                <a:gd name="T11" fmla="*/ 2685 h 726"/>
                <a:gd name="T12" fmla="+- 0 7687 6452"/>
                <a:gd name="T13" fmla="*/ T12 w 1308"/>
                <a:gd name="T14" fmla="+- 0 2685 2685"/>
                <a:gd name="T15" fmla="*/ 2685 h 726"/>
                <a:gd name="T16" fmla="+- 0 7701 6452"/>
                <a:gd name="T17" fmla="*/ T16 w 1308"/>
                <a:gd name="T18" fmla="+- 0 2687 2685"/>
                <a:gd name="T19" fmla="*/ 2687 h 726"/>
                <a:gd name="T20" fmla="+- 0 7754 6452"/>
                <a:gd name="T21" fmla="*/ T20 w 1308"/>
                <a:gd name="T22" fmla="+- 0 2730 2685"/>
                <a:gd name="T23" fmla="*/ 2730 h 726"/>
                <a:gd name="T24" fmla="+- 0 7759 6452"/>
                <a:gd name="T25" fmla="*/ T24 w 1308"/>
                <a:gd name="T26" fmla="+- 0 2758 2685"/>
                <a:gd name="T27" fmla="*/ 2758 h 726"/>
                <a:gd name="T28" fmla="+- 0 7759 6452"/>
                <a:gd name="T29" fmla="*/ T28 w 1308"/>
                <a:gd name="T30" fmla="+- 0 3338 2685"/>
                <a:gd name="T31" fmla="*/ 3338 h 726"/>
                <a:gd name="T32" fmla="+- 0 7758 6452"/>
                <a:gd name="T33" fmla="*/ T32 w 1308"/>
                <a:gd name="T34" fmla="+- 0 3352 2685"/>
                <a:gd name="T35" fmla="*/ 3352 h 726"/>
                <a:gd name="T36" fmla="+- 0 7714 6452"/>
                <a:gd name="T37" fmla="*/ T36 w 1308"/>
                <a:gd name="T38" fmla="+- 0 3405 2685"/>
                <a:gd name="T39" fmla="*/ 3405 h 726"/>
                <a:gd name="T40" fmla="+- 0 7687 6452"/>
                <a:gd name="T41" fmla="*/ T40 w 1308"/>
                <a:gd name="T42" fmla="+- 0 3410 2685"/>
                <a:gd name="T43" fmla="*/ 3410 h 726"/>
                <a:gd name="T44" fmla="+- 0 6524 6452"/>
                <a:gd name="T45" fmla="*/ T44 w 1308"/>
                <a:gd name="T46" fmla="+- 0 3410 2685"/>
                <a:gd name="T47" fmla="*/ 3410 h 726"/>
                <a:gd name="T48" fmla="+- 0 6510 6452"/>
                <a:gd name="T49" fmla="*/ T48 w 1308"/>
                <a:gd name="T50" fmla="+- 0 3409 2685"/>
                <a:gd name="T51" fmla="*/ 3409 h 726"/>
                <a:gd name="T52" fmla="+- 0 6457 6452"/>
                <a:gd name="T53" fmla="*/ T52 w 1308"/>
                <a:gd name="T54" fmla="+- 0 3366 2685"/>
                <a:gd name="T55" fmla="*/ 3366 h 726"/>
                <a:gd name="T56" fmla="+- 0 6452 6452"/>
                <a:gd name="T57" fmla="*/ T56 w 1308"/>
                <a:gd name="T58" fmla="+- 0 3338 2685"/>
                <a:gd name="T59" fmla="*/ 3338 h 726"/>
                <a:gd name="T60" fmla="+- 0 6452 6452"/>
                <a:gd name="T61" fmla="*/ T60 w 1308"/>
                <a:gd name="T62" fmla="+- 0 2758 2685"/>
                <a:gd name="T63" fmla="*/ 2758 h 72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308" h="726">
                  <a:moveTo>
                    <a:pt x="0" y="73"/>
                  </a:moveTo>
                  <a:lnTo>
                    <a:pt x="32" y="12"/>
                  </a:lnTo>
                  <a:lnTo>
                    <a:pt x="72" y="0"/>
                  </a:lnTo>
                  <a:lnTo>
                    <a:pt x="1235" y="0"/>
                  </a:lnTo>
                  <a:lnTo>
                    <a:pt x="1249" y="2"/>
                  </a:lnTo>
                  <a:lnTo>
                    <a:pt x="1302" y="45"/>
                  </a:lnTo>
                  <a:lnTo>
                    <a:pt x="1307" y="73"/>
                  </a:lnTo>
                  <a:lnTo>
                    <a:pt x="1307" y="653"/>
                  </a:lnTo>
                  <a:lnTo>
                    <a:pt x="1306" y="667"/>
                  </a:lnTo>
                  <a:lnTo>
                    <a:pt x="1262" y="720"/>
                  </a:lnTo>
                  <a:lnTo>
                    <a:pt x="1235" y="725"/>
                  </a:lnTo>
                  <a:lnTo>
                    <a:pt x="72" y="725"/>
                  </a:lnTo>
                  <a:lnTo>
                    <a:pt x="58" y="724"/>
                  </a:lnTo>
                  <a:lnTo>
                    <a:pt x="5" y="681"/>
                  </a:lnTo>
                  <a:lnTo>
                    <a:pt x="0" y="653"/>
                  </a:lnTo>
                  <a:lnTo>
                    <a:pt x="0" y="73"/>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41" name="Freeform 40">
              <a:extLst>
                <a:ext uri="{FF2B5EF4-FFF2-40B4-BE49-F238E27FC236}">
                  <a16:creationId xmlns:a16="http://schemas.microsoft.com/office/drawing/2014/main" id="{AC1D868E-74EA-954F-8E6E-05BAF1ACD80B}"/>
                </a:ext>
              </a:extLst>
            </p:cNvPr>
            <p:cNvSpPr>
              <a:spLocks noChangeAspect="1" noEditPoints="1" noChangeArrowheads="1" noChangeShapeType="1" noTextEdit="1"/>
            </p:cNvSpPr>
            <p:nvPr/>
          </p:nvSpPr>
          <p:spPr bwMode="auto">
            <a:xfrm>
              <a:off x="7842" y="1681"/>
              <a:ext cx="788" cy="291"/>
            </a:xfrm>
            <a:custGeom>
              <a:avLst/>
              <a:gdLst>
                <a:gd name="T0" fmla="+- 0 7842 7842"/>
                <a:gd name="T1" fmla="*/ T0 w 788"/>
                <a:gd name="T2" fmla="+- 0 1682 1682"/>
                <a:gd name="T3" fmla="*/ 1682 h 291"/>
                <a:gd name="T4" fmla="+- 0 7842 7842"/>
                <a:gd name="T5" fmla="*/ T4 w 788"/>
                <a:gd name="T6" fmla="+- 0 1827 1682"/>
                <a:gd name="T7" fmla="*/ 1827 h 291"/>
                <a:gd name="T8" fmla="+- 0 8629 7842"/>
                <a:gd name="T9" fmla="*/ T8 w 788"/>
                <a:gd name="T10" fmla="+- 0 1827 1682"/>
                <a:gd name="T11" fmla="*/ 1827 h 291"/>
                <a:gd name="T12" fmla="+- 0 8629 7842"/>
                <a:gd name="T13" fmla="*/ T12 w 788"/>
                <a:gd name="T14" fmla="+- 0 1972 1682"/>
                <a:gd name="T15" fmla="*/ 1972 h 291"/>
              </a:gdLst>
              <a:ahLst/>
              <a:cxnLst>
                <a:cxn ang="0">
                  <a:pos x="T1" y="T3"/>
                </a:cxn>
                <a:cxn ang="0">
                  <a:pos x="T5" y="T7"/>
                </a:cxn>
                <a:cxn ang="0">
                  <a:pos x="T9" y="T11"/>
                </a:cxn>
                <a:cxn ang="0">
                  <a:pos x="T13" y="T15"/>
                </a:cxn>
              </a:cxnLst>
              <a:rect l="0" t="0" r="r" b="b"/>
              <a:pathLst>
                <a:path w="788" h="291">
                  <a:moveTo>
                    <a:pt x="0" y="0"/>
                  </a:moveTo>
                  <a:lnTo>
                    <a:pt x="0" y="145"/>
                  </a:lnTo>
                  <a:lnTo>
                    <a:pt x="787" y="145"/>
                  </a:lnTo>
                  <a:lnTo>
                    <a:pt x="787" y="290"/>
                  </a:lnTo>
                </a:path>
              </a:pathLst>
            </a:custGeom>
            <a:noFill/>
            <a:ln w="12700">
              <a:solidFill>
                <a:srgbClr val="3D66B1"/>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42" name="Freeform 41">
              <a:extLst>
                <a:ext uri="{FF2B5EF4-FFF2-40B4-BE49-F238E27FC236}">
                  <a16:creationId xmlns:a16="http://schemas.microsoft.com/office/drawing/2014/main" id="{8CBFB8ED-0461-5542-92F4-2915C3B4FAFB}"/>
                </a:ext>
              </a:extLst>
            </p:cNvPr>
            <p:cNvSpPr>
              <a:spLocks noChangeAspect="1" noEditPoints="1" noChangeArrowheads="1" noChangeShapeType="1" noTextEdit="1"/>
            </p:cNvSpPr>
            <p:nvPr/>
          </p:nvSpPr>
          <p:spPr bwMode="auto">
            <a:xfrm>
              <a:off x="8200" y="1971"/>
              <a:ext cx="858" cy="382"/>
            </a:xfrm>
            <a:custGeom>
              <a:avLst/>
              <a:gdLst>
                <a:gd name="T0" fmla="+- 0 9030 8201"/>
                <a:gd name="T1" fmla="*/ T0 w 858"/>
                <a:gd name="T2" fmla="+- 0 2353 1972"/>
                <a:gd name="T3" fmla="*/ 2353 h 382"/>
                <a:gd name="T4" fmla="+- 0 8229 8201"/>
                <a:gd name="T5" fmla="*/ T4 w 858"/>
                <a:gd name="T6" fmla="+- 0 2353 1972"/>
                <a:gd name="T7" fmla="*/ 2353 h 382"/>
                <a:gd name="T8" fmla="+- 0 8219 8201"/>
                <a:gd name="T9" fmla="*/ T8 w 858"/>
                <a:gd name="T10" fmla="+- 0 2349 1972"/>
                <a:gd name="T11" fmla="*/ 2349 h 382"/>
                <a:gd name="T12" fmla="+- 0 8205 8201"/>
                <a:gd name="T13" fmla="*/ T12 w 858"/>
                <a:gd name="T14" fmla="+- 0 2335 1972"/>
                <a:gd name="T15" fmla="*/ 2335 h 382"/>
                <a:gd name="T16" fmla="+- 0 8201 8201"/>
                <a:gd name="T17" fmla="*/ T16 w 858"/>
                <a:gd name="T18" fmla="+- 0 2325 1972"/>
                <a:gd name="T19" fmla="*/ 2325 h 382"/>
                <a:gd name="T20" fmla="+- 0 8201 8201"/>
                <a:gd name="T21" fmla="*/ T20 w 858"/>
                <a:gd name="T22" fmla="+- 0 2000 1972"/>
                <a:gd name="T23" fmla="*/ 2000 h 382"/>
                <a:gd name="T24" fmla="+- 0 8205 8201"/>
                <a:gd name="T25" fmla="*/ T24 w 858"/>
                <a:gd name="T26" fmla="+- 0 1990 1972"/>
                <a:gd name="T27" fmla="*/ 1990 h 382"/>
                <a:gd name="T28" fmla="+- 0 8219 8201"/>
                <a:gd name="T29" fmla="*/ T28 w 858"/>
                <a:gd name="T30" fmla="+- 0 1976 1972"/>
                <a:gd name="T31" fmla="*/ 1976 h 382"/>
                <a:gd name="T32" fmla="+- 0 8229 8201"/>
                <a:gd name="T33" fmla="*/ T32 w 858"/>
                <a:gd name="T34" fmla="+- 0 1972 1972"/>
                <a:gd name="T35" fmla="*/ 1972 h 382"/>
                <a:gd name="T36" fmla="+- 0 9030 8201"/>
                <a:gd name="T37" fmla="*/ T36 w 858"/>
                <a:gd name="T38" fmla="+- 0 1972 1972"/>
                <a:gd name="T39" fmla="*/ 1972 h 382"/>
                <a:gd name="T40" fmla="+- 0 9040 8201"/>
                <a:gd name="T41" fmla="*/ T40 w 858"/>
                <a:gd name="T42" fmla="+- 0 1976 1972"/>
                <a:gd name="T43" fmla="*/ 1976 h 382"/>
                <a:gd name="T44" fmla="+- 0 9054 8201"/>
                <a:gd name="T45" fmla="*/ T44 w 858"/>
                <a:gd name="T46" fmla="+- 0 1990 1972"/>
                <a:gd name="T47" fmla="*/ 1990 h 382"/>
                <a:gd name="T48" fmla="+- 0 9058 8201"/>
                <a:gd name="T49" fmla="*/ T48 w 858"/>
                <a:gd name="T50" fmla="+- 0 2000 1972"/>
                <a:gd name="T51" fmla="*/ 2000 h 382"/>
                <a:gd name="T52" fmla="+- 0 9058 8201"/>
                <a:gd name="T53" fmla="*/ T52 w 858"/>
                <a:gd name="T54" fmla="+- 0 2325 1972"/>
                <a:gd name="T55" fmla="*/ 2325 h 382"/>
                <a:gd name="T56" fmla="+- 0 9054 8201"/>
                <a:gd name="T57" fmla="*/ T56 w 858"/>
                <a:gd name="T58" fmla="+- 0 2335 1972"/>
                <a:gd name="T59" fmla="*/ 2335 h 382"/>
                <a:gd name="T60" fmla="+- 0 9040 8201"/>
                <a:gd name="T61" fmla="*/ T60 w 858"/>
                <a:gd name="T62" fmla="+- 0 2349 1972"/>
                <a:gd name="T63" fmla="*/ 2349 h 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858" h="382">
                  <a:moveTo>
                    <a:pt x="829" y="381"/>
                  </a:moveTo>
                  <a:lnTo>
                    <a:pt x="28" y="381"/>
                  </a:lnTo>
                  <a:lnTo>
                    <a:pt x="18" y="377"/>
                  </a:lnTo>
                  <a:lnTo>
                    <a:pt x="4" y="363"/>
                  </a:lnTo>
                  <a:lnTo>
                    <a:pt x="0" y="353"/>
                  </a:lnTo>
                  <a:lnTo>
                    <a:pt x="0" y="28"/>
                  </a:lnTo>
                  <a:lnTo>
                    <a:pt x="4" y="18"/>
                  </a:lnTo>
                  <a:lnTo>
                    <a:pt x="18" y="4"/>
                  </a:lnTo>
                  <a:lnTo>
                    <a:pt x="28" y="0"/>
                  </a:lnTo>
                  <a:lnTo>
                    <a:pt x="829" y="0"/>
                  </a:lnTo>
                  <a:lnTo>
                    <a:pt x="839" y="4"/>
                  </a:lnTo>
                  <a:lnTo>
                    <a:pt x="853" y="18"/>
                  </a:lnTo>
                  <a:lnTo>
                    <a:pt x="857" y="28"/>
                  </a:lnTo>
                  <a:lnTo>
                    <a:pt x="857" y="353"/>
                  </a:lnTo>
                  <a:lnTo>
                    <a:pt x="853" y="363"/>
                  </a:lnTo>
                  <a:lnTo>
                    <a:pt x="839" y="377"/>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43" name="Freeform 42">
              <a:extLst>
                <a:ext uri="{FF2B5EF4-FFF2-40B4-BE49-F238E27FC236}">
                  <a16:creationId xmlns:a16="http://schemas.microsoft.com/office/drawing/2014/main" id="{B508FDC4-FA1C-A441-B4D3-BEA254883E62}"/>
                </a:ext>
              </a:extLst>
            </p:cNvPr>
            <p:cNvSpPr>
              <a:spLocks noChangeAspect="1" noEditPoints="1" noChangeArrowheads="1" noChangeShapeType="1" noTextEdit="1"/>
            </p:cNvSpPr>
            <p:nvPr/>
          </p:nvSpPr>
          <p:spPr bwMode="auto">
            <a:xfrm>
              <a:off x="8200" y="1971"/>
              <a:ext cx="858" cy="382"/>
            </a:xfrm>
            <a:custGeom>
              <a:avLst/>
              <a:gdLst>
                <a:gd name="T0" fmla="+- 0 8201 8201"/>
                <a:gd name="T1" fmla="*/ T0 w 858"/>
                <a:gd name="T2" fmla="+- 0 2010 1972"/>
                <a:gd name="T3" fmla="*/ 2010 h 382"/>
                <a:gd name="T4" fmla="+- 0 8201 8201"/>
                <a:gd name="T5" fmla="*/ T4 w 858"/>
                <a:gd name="T6" fmla="+- 0 2000 1972"/>
                <a:gd name="T7" fmla="*/ 2000 h 382"/>
                <a:gd name="T8" fmla="+- 0 8205 8201"/>
                <a:gd name="T9" fmla="*/ T8 w 858"/>
                <a:gd name="T10" fmla="+- 0 1990 1972"/>
                <a:gd name="T11" fmla="*/ 1990 h 382"/>
                <a:gd name="T12" fmla="+- 0 8212 8201"/>
                <a:gd name="T13" fmla="*/ T12 w 858"/>
                <a:gd name="T14" fmla="+- 0 1983 1972"/>
                <a:gd name="T15" fmla="*/ 1983 h 382"/>
                <a:gd name="T16" fmla="+- 0 8219 8201"/>
                <a:gd name="T17" fmla="*/ T16 w 858"/>
                <a:gd name="T18" fmla="+- 0 1976 1972"/>
                <a:gd name="T19" fmla="*/ 1976 h 382"/>
                <a:gd name="T20" fmla="+- 0 8229 8201"/>
                <a:gd name="T21" fmla="*/ T20 w 858"/>
                <a:gd name="T22" fmla="+- 0 1972 1972"/>
                <a:gd name="T23" fmla="*/ 1972 h 382"/>
                <a:gd name="T24" fmla="+- 0 8239 8201"/>
                <a:gd name="T25" fmla="*/ T24 w 858"/>
                <a:gd name="T26" fmla="+- 0 1972 1972"/>
                <a:gd name="T27" fmla="*/ 1972 h 382"/>
                <a:gd name="T28" fmla="+- 0 9020 8201"/>
                <a:gd name="T29" fmla="*/ T28 w 858"/>
                <a:gd name="T30" fmla="+- 0 1972 1972"/>
                <a:gd name="T31" fmla="*/ 1972 h 382"/>
                <a:gd name="T32" fmla="+- 0 9030 8201"/>
                <a:gd name="T33" fmla="*/ T32 w 858"/>
                <a:gd name="T34" fmla="+- 0 1972 1972"/>
                <a:gd name="T35" fmla="*/ 1972 h 382"/>
                <a:gd name="T36" fmla="+- 0 9040 8201"/>
                <a:gd name="T37" fmla="*/ T36 w 858"/>
                <a:gd name="T38" fmla="+- 0 1976 1972"/>
                <a:gd name="T39" fmla="*/ 1976 h 382"/>
                <a:gd name="T40" fmla="+- 0 9047 8201"/>
                <a:gd name="T41" fmla="*/ T40 w 858"/>
                <a:gd name="T42" fmla="+- 0 1983 1972"/>
                <a:gd name="T43" fmla="*/ 1983 h 382"/>
                <a:gd name="T44" fmla="+- 0 9054 8201"/>
                <a:gd name="T45" fmla="*/ T44 w 858"/>
                <a:gd name="T46" fmla="+- 0 1990 1972"/>
                <a:gd name="T47" fmla="*/ 1990 h 382"/>
                <a:gd name="T48" fmla="+- 0 9058 8201"/>
                <a:gd name="T49" fmla="*/ T48 w 858"/>
                <a:gd name="T50" fmla="+- 0 2000 1972"/>
                <a:gd name="T51" fmla="*/ 2000 h 382"/>
                <a:gd name="T52" fmla="+- 0 9058 8201"/>
                <a:gd name="T53" fmla="*/ T52 w 858"/>
                <a:gd name="T54" fmla="+- 0 2010 1972"/>
                <a:gd name="T55" fmla="*/ 2010 h 382"/>
                <a:gd name="T56" fmla="+- 0 9058 8201"/>
                <a:gd name="T57" fmla="*/ T56 w 858"/>
                <a:gd name="T58" fmla="+- 0 2315 1972"/>
                <a:gd name="T59" fmla="*/ 2315 h 382"/>
                <a:gd name="T60" fmla="+- 0 9058 8201"/>
                <a:gd name="T61" fmla="*/ T60 w 858"/>
                <a:gd name="T62" fmla="+- 0 2325 1972"/>
                <a:gd name="T63" fmla="*/ 2325 h 382"/>
                <a:gd name="T64" fmla="+- 0 9054 8201"/>
                <a:gd name="T65" fmla="*/ T64 w 858"/>
                <a:gd name="T66" fmla="+- 0 2335 1972"/>
                <a:gd name="T67" fmla="*/ 2335 h 382"/>
                <a:gd name="T68" fmla="+- 0 9047 8201"/>
                <a:gd name="T69" fmla="*/ T68 w 858"/>
                <a:gd name="T70" fmla="+- 0 2342 1972"/>
                <a:gd name="T71" fmla="*/ 2342 h 382"/>
                <a:gd name="T72" fmla="+- 0 9040 8201"/>
                <a:gd name="T73" fmla="*/ T72 w 858"/>
                <a:gd name="T74" fmla="+- 0 2349 1972"/>
                <a:gd name="T75" fmla="*/ 2349 h 382"/>
                <a:gd name="T76" fmla="+- 0 9030 8201"/>
                <a:gd name="T77" fmla="*/ T76 w 858"/>
                <a:gd name="T78" fmla="+- 0 2353 1972"/>
                <a:gd name="T79" fmla="*/ 2353 h 382"/>
                <a:gd name="T80" fmla="+- 0 9020 8201"/>
                <a:gd name="T81" fmla="*/ T80 w 858"/>
                <a:gd name="T82" fmla="+- 0 2353 1972"/>
                <a:gd name="T83" fmla="*/ 2353 h 382"/>
                <a:gd name="T84" fmla="+- 0 8239 8201"/>
                <a:gd name="T85" fmla="*/ T84 w 858"/>
                <a:gd name="T86" fmla="+- 0 2353 1972"/>
                <a:gd name="T87" fmla="*/ 2353 h 382"/>
                <a:gd name="T88" fmla="+- 0 8229 8201"/>
                <a:gd name="T89" fmla="*/ T88 w 858"/>
                <a:gd name="T90" fmla="+- 0 2353 1972"/>
                <a:gd name="T91" fmla="*/ 2353 h 382"/>
                <a:gd name="T92" fmla="+- 0 8219 8201"/>
                <a:gd name="T93" fmla="*/ T92 w 858"/>
                <a:gd name="T94" fmla="+- 0 2349 1972"/>
                <a:gd name="T95" fmla="*/ 2349 h 382"/>
                <a:gd name="T96" fmla="+- 0 8212 8201"/>
                <a:gd name="T97" fmla="*/ T96 w 858"/>
                <a:gd name="T98" fmla="+- 0 2342 1972"/>
                <a:gd name="T99" fmla="*/ 2342 h 382"/>
                <a:gd name="T100" fmla="+- 0 8205 8201"/>
                <a:gd name="T101" fmla="*/ T100 w 858"/>
                <a:gd name="T102" fmla="+- 0 2335 1972"/>
                <a:gd name="T103" fmla="*/ 2335 h 382"/>
                <a:gd name="T104" fmla="+- 0 8201 8201"/>
                <a:gd name="T105" fmla="*/ T104 w 858"/>
                <a:gd name="T106" fmla="+- 0 2325 1972"/>
                <a:gd name="T107" fmla="*/ 2325 h 382"/>
                <a:gd name="T108" fmla="+- 0 8201 8201"/>
                <a:gd name="T109" fmla="*/ T108 w 858"/>
                <a:gd name="T110" fmla="+- 0 2315 1972"/>
                <a:gd name="T111" fmla="*/ 2315 h 382"/>
                <a:gd name="T112" fmla="+- 0 8201 8201"/>
                <a:gd name="T113" fmla="*/ T112 w 858"/>
                <a:gd name="T114" fmla="+- 0 2010 1972"/>
                <a:gd name="T115" fmla="*/ 2010 h 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858" h="382">
                  <a:moveTo>
                    <a:pt x="0" y="38"/>
                  </a:moveTo>
                  <a:lnTo>
                    <a:pt x="0" y="28"/>
                  </a:lnTo>
                  <a:lnTo>
                    <a:pt x="4" y="18"/>
                  </a:lnTo>
                  <a:lnTo>
                    <a:pt x="11" y="11"/>
                  </a:lnTo>
                  <a:lnTo>
                    <a:pt x="18" y="4"/>
                  </a:lnTo>
                  <a:lnTo>
                    <a:pt x="28" y="0"/>
                  </a:lnTo>
                  <a:lnTo>
                    <a:pt x="38" y="0"/>
                  </a:lnTo>
                  <a:lnTo>
                    <a:pt x="819" y="0"/>
                  </a:lnTo>
                  <a:lnTo>
                    <a:pt x="829" y="0"/>
                  </a:lnTo>
                  <a:lnTo>
                    <a:pt x="839" y="4"/>
                  </a:lnTo>
                  <a:lnTo>
                    <a:pt x="846" y="11"/>
                  </a:lnTo>
                  <a:lnTo>
                    <a:pt x="853" y="18"/>
                  </a:lnTo>
                  <a:lnTo>
                    <a:pt x="857" y="28"/>
                  </a:lnTo>
                  <a:lnTo>
                    <a:pt x="857" y="38"/>
                  </a:lnTo>
                  <a:lnTo>
                    <a:pt x="857" y="343"/>
                  </a:lnTo>
                  <a:lnTo>
                    <a:pt x="857" y="353"/>
                  </a:lnTo>
                  <a:lnTo>
                    <a:pt x="853" y="363"/>
                  </a:lnTo>
                  <a:lnTo>
                    <a:pt x="846" y="370"/>
                  </a:lnTo>
                  <a:lnTo>
                    <a:pt x="839" y="377"/>
                  </a:lnTo>
                  <a:lnTo>
                    <a:pt x="829" y="381"/>
                  </a:lnTo>
                  <a:lnTo>
                    <a:pt x="819" y="381"/>
                  </a:lnTo>
                  <a:lnTo>
                    <a:pt x="38" y="381"/>
                  </a:lnTo>
                  <a:lnTo>
                    <a:pt x="28" y="381"/>
                  </a:lnTo>
                  <a:lnTo>
                    <a:pt x="18" y="377"/>
                  </a:lnTo>
                  <a:lnTo>
                    <a:pt x="11" y="370"/>
                  </a:lnTo>
                  <a:lnTo>
                    <a:pt x="4" y="363"/>
                  </a:lnTo>
                  <a:lnTo>
                    <a:pt x="0" y="353"/>
                  </a:lnTo>
                  <a:lnTo>
                    <a:pt x="0" y="343"/>
                  </a:lnTo>
                  <a:lnTo>
                    <a:pt x="0" y="38"/>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44" name="Line 151">
              <a:extLst>
                <a:ext uri="{FF2B5EF4-FFF2-40B4-BE49-F238E27FC236}">
                  <a16:creationId xmlns:a16="http://schemas.microsoft.com/office/drawing/2014/main" id="{91836A41-6D06-354D-A5A9-2AF72AB7A7E7}"/>
                </a:ext>
              </a:extLst>
            </p:cNvPr>
            <p:cNvCxnSpPr>
              <a:cxnSpLocks noChangeAspect="1" noEditPoints="1" noChangeArrowheads="1" noChangeShapeType="1"/>
            </p:cNvCxnSpPr>
            <p:nvPr/>
          </p:nvCxnSpPr>
          <p:spPr bwMode="auto">
            <a:xfrm>
              <a:off x="8629" y="2353"/>
              <a:ext cx="0" cy="290"/>
            </a:xfrm>
            <a:prstGeom prst="line">
              <a:avLst/>
            </a:prstGeom>
            <a:noFill/>
            <a:ln w="12700">
              <a:solidFill>
                <a:srgbClr val="3D66B1"/>
              </a:solidFill>
              <a:prstDash val="solid"/>
              <a:round/>
              <a:headEnd/>
              <a:tailEnd/>
            </a:ln>
            <a:extLst>
              <a:ext uri="{909E8E84-426E-40DD-AFC4-6F175D3DCCD1}">
                <a14:hiddenFill xmlns:a14="http://schemas.microsoft.com/office/drawing/2010/main">
                  <a:noFill/>
                </a14:hiddenFill>
              </a:ext>
            </a:extLst>
          </p:spPr>
        </p:cxnSp>
        <p:sp>
          <p:nvSpPr>
            <p:cNvPr id="45" name="Freeform 44">
              <a:extLst>
                <a:ext uri="{FF2B5EF4-FFF2-40B4-BE49-F238E27FC236}">
                  <a16:creationId xmlns:a16="http://schemas.microsoft.com/office/drawing/2014/main" id="{8F80C573-7009-CE44-B802-4BD50F0C604E}"/>
                </a:ext>
              </a:extLst>
            </p:cNvPr>
            <p:cNvSpPr>
              <a:spLocks noChangeAspect="1" noEditPoints="1" noChangeArrowheads="1" noChangeShapeType="1" noTextEdit="1"/>
            </p:cNvSpPr>
            <p:nvPr/>
          </p:nvSpPr>
          <p:spPr bwMode="auto">
            <a:xfrm>
              <a:off x="8085" y="2643"/>
              <a:ext cx="1088" cy="1336"/>
            </a:xfrm>
            <a:custGeom>
              <a:avLst/>
              <a:gdLst>
                <a:gd name="T0" fmla="+- 0 9064 8085"/>
                <a:gd name="T1" fmla="*/ T0 w 1088"/>
                <a:gd name="T2" fmla="+- 0 3979 2643"/>
                <a:gd name="T3" fmla="*/ 3979 h 1336"/>
                <a:gd name="T4" fmla="+- 0 8194 8085"/>
                <a:gd name="T5" fmla="*/ T4 w 1088"/>
                <a:gd name="T6" fmla="+- 0 3979 2643"/>
                <a:gd name="T7" fmla="*/ 3979 h 1336"/>
                <a:gd name="T8" fmla="+- 0 8173 8085"/>
                <a:gd name="T9" fmla="*/ T8 w 1088"/>
                <a:gd name="T10" fmla="+- 0 3977 2643"/>
                <a:gd name="T11" fmla="*/ 3977 h 1336"/>
                <a:gd name="T12" fmla="+- 0 8117 8085"/>
                <a:gd name="T13" fmla="*/ T12 w 1088"/>
                <a:gd name="T14" fmla="+- 0 3947 2643"/>
                <a:gd name="T15" fmla="*/ 3947 h 1336"/>
                <a:gd name="T16" fmla="+- 0 8088 8085"/>
                <a:gd name="T17" fmla="*/ T16 w 1088"/>
                <a:gd name="T18" fmla="+- 0 3891 2643"/>
                <a:gd name="T19" fmla="*/ 3891 h 1336"/>
                <a:gd name="T20" fmla="+- 0 8085 8085"/>
                <a:gd name="T21" fmla="*/ T20 w 1088"/>
                <a:gd name="T22" fmla="+- 0 3870 2643"/>
                <a:gd name="T23" fmla="*/ 3870 h 1336"/>
                <a:gd name="T24" fmla="+- 0 8085 8085"/>
                <a:gd name="T25" fmla="*/ T24 w 1088"/>
                <a:gd name="T26" fmla="+- 0 2752 2643"/>
                <a:gd name="T27" fmla="*/ 2752 h 1336"/>
                <a:gd name="T28" fmla="+- 0 8104 8085"/>
                <a:gd name="T29" fmla="*/ T28 w 1088"/>
                <a:gd name="T30" fmla="+- 0 2692 2643"/>
                <a:gd name="T31" fmla="*/ 2692 h 1336"/>
                <a:gd name="T32" fmla="+- 0 8153 8085"/>
                <a:gd name="T33" fmla="*/ T32 w 1088"/>
                <a:gd name="T34" fmla="+- 0 2652 2643"/>
                <a:gd name="T35" fmla="*/ 2652 h 1336"/>
                <a:gd name="T36" fmla="+- 0 8194 8085"/>
                <a:gd name="T37" fmla="*/ T36 w 1088"/>
                <a:gd name="T38" fmla="+- 0 2643 2643"/>
                <a:gd name="T39" fmla="*/ 2643 h 1336"/>
                <a:gd name="T40" fmla="+- 0 9064 8085"/>
                <a:gd name="T41" fmla="*/ T40 w 1088"/>
                <a:gd name="T42" fmla="+- 0 2643 2643"/>
                <a:gd name="T43" fmla="*/ 2643 h 1336"/>
                <a:gd name="T44" fmla="+- 0 9125 8085"/>
                <a:gd name="T45" fmla="*/ T44 w 1088"/>
                <a:gd name="T46" fmla="+- 0 2661 2643"/>
                <a:gd name="T47" fmla="*/ 2661 h 1336"/>
                <a:gd name="T48" fmla="+- 0 9165 8085"/>
                <a:gd name="T49" fmla="*/ T48 w 1088"/>
                <a:gd name="T50" fmla="+- 0 2710 2643"/>
                <a:gd name="T51" fmla="*/ 2710 h 1336"/>
                <a:gd name="T52" fmla="+- 0 9173 8085"/>
                <a:gd name="T53" fmla="*/ T52 w 1088"/>
                <a:gd name="T54" fmla="+- 0 2752 2643"/>
                <a:gd name="T55" fmla="*/ 2752 h 1336"/>
                <a:gd name="T56" fmla="+- 0 9173 8085"/>
                <a:gd name="T57" fmla="*/ T56 w 1088"/>
                <a:gd name="T58" fmla="+- 0 3870 2643"/>
                <a:gd name="T59" fmla="*/ 3870 h 1336"/>
                <a:gd name="T60" fmla="+- 0 9155 8085"/>
                <a:gd name="T61" fmla="*/ T60 w 1088"/>
                <a:gd name="T62" fmla="+- 0 3930 2643"/>
                <a:gd name="T63" fmla="*/ 3930 h 1336"/>
                <a:gd name="T64" fmla="+- 0 9106 8085"/>
                <a:gd name="T65" fmla="*/ T64 w 1088"/>
                <a:gd name="T66" fmla="+- 0 3971 2643"/>
                <a:gd name="T67" fmla="*/ 3971 h 1336"/>
                <a:gd name="T68" fmla="+- 0 9064 8085"/>
                <a:gd name="T69" fmla="*/ T68 w 1088"/>
                <a:gd name="T70" fmla="+- 0 3979 2643"/>
                <a:gd name="T71" fmla="*/ 3979 h 133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88" h="1336">
                  <a:moveTo>
                    <a:pt x="979" y="1336"/>
                  </a:moveTo>
                  <a:lnTo>
                    <a:pt x="109" y="1336"/>
                  </a:lnTo>
                  <a:lnTo>
                    <a:pt x="88" y="1334"/>
                  </a:lnTo>
                  <a:lnTo>
                    <a:pt x="32" y="1304"/>
                  </a:lnTo>
                  <a:lnTo>
                    <a:pt x="3" y="1248"/>
                  </a:lnTo>
                  <a:lnTo>
                    <a:pt x="0" y="1227"/>
                  </a:lnTo>
                  <a:lnTo>
                    <a:pt x="0" y="109"/>
                  </a:lnTo>
                  <a:lnTo>
                    <a:pt x="19" y="49"/>
                  </a:lnTo>
                  <a:lnTo>
                    <a:pt x="68" y="9"/>
                  </a:lnTo>
                  <a:lnTo>
                    <a:pt x="109" y="0"/>
                  </a:lnTo>
                  <a:lnTo>
                    <a:pt x="979" y="0"/>
                  </a:lnTo>
                  <a:lnTo>
                    <a:pt x="1040" y="18"/>
                  </a:lnTo>
                  <a:lnTo>
                    <a:pt x="1080" y="67"/>
                  </a:lnTo>
                  <a:lnTo>
                    <a:pt x="1088" y="109"/>
                  </a:lnTo>
                  <a:lnTo>
                    <a:pt x="1088" y="1227"/>
                  </a:lnTo>
                  <a:lnTo>
                    <a:pt x="1070" y="1287"/>
                  </a:lnTo>
                  <a:lnTo>
                    <a:pt x="1021" y="1328"/>
                  </a:lnTo>
                  <a:lnTo>
                    <a:pt x="979" y="1336"/>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46" name="Freeform 45">
              <a:extLst>
                <a:ext uri="{FF2B5EF4-FFF2-40B4-BE49-F238E27FC236}">
                  <a16:creationId xmlns:a16="http://schemas.microsoft.com/office/drawing/2014/main" id="{70EBB5F1-3552-3F4B-9CC5-AA70BD93E765}"/>
                </a:ext>
              </a:extLst>
            </p:cNvPr>
            <p:cNvSpPr>
              <a:spLocks noChangeAspect="1" noEditPoints="1" noChangeArrowheads="1" noChangeShapeType="1" noTextEdit="1"/>
            </p:cNvSpPr>
            <p:nvPr/>
          </p:nvSpPr>
          <p:spPr bwMode="auto">
            <a:xfrm>
              <a:off x="8085" y="2643"/>
              <a:ext cx="1088" cy="1336"/>
            </a:xfrm>
            <a:custGeom>
              <a:avLst/>
              <a:gdLst>
                <a:gd name="T0" fmla="+- 0 8085 8085"/>
                <a:gd name="T1" fmla="*/ T0 w 1088"/>
                <a:gd name="T2" fmla="+- 0 2752 2643"/>
                <a:gd name="T3" fmla="*/ 2752 h 1336"/>
                <a:gd name="T4" fmla="+- 0 8104 8085"/>
                <a:gd name="T5" fmla="*/ T4 w 1088"/>
                <a:gd name="T6" fmla="+- 0 2692 2643"/>
                <a:gd name="T7" fmla="*/ 2692 h 1336"/>
                <a:gd name="T8" fmla="+- 0 8153 8085"/>
                <a:gd name="T9" fmla="*/ T8 w 1088"/>
                <a:gd name="T10" fmla="+- 0 2652 2643"/>
                <a:gd name="T11" fmla="*/ 2652 h 1336"/>
                <a:gd name="T12" fmla="+- 0 8194 8085"/>
                <a:gd name="T13" fmla="*/ T12 w 1088"/>
                <a:gd name="T14" fmla="+- 0 2643 2643"/>
                <a:gd name="T15" fmla="*/ 2643 h 1336"/>
                <a:gd name="T16" fmla="+- 0 9064 8085"/>
                <a:gd name="T17" fmla="*/ T16 w 1088"/>
                <a:gd name="T18" fmla="+- 0 2643 2643"/>
                <a:gd name="T19" fmla="*/ 2643 h 1336"/>
                <a:gd name="T20" fmla="+- 0 9086 8085"/>
                <a:gd name="T21" fmla="*/ T20 w 1088"/>
                <a:gd name="T22" fmla="+- 0 2645 2643"/>
                <a:gd name="T23" fmla="*/ 2645 h 1336"/>
                <a:gd name="T24" fmla="+- 0 9141 8085"/>
                <a:gd name="T25" fmla="*/ T24 w 1088"/>
                <a:gd name="T26" fmla="+- 0 2675 2643"/>
                <a:gd name="T27" fmla="*/ 2675 h 1336"/>
                <a:gd name="T28" fmla="+- 0 9171 8085"/>
                <a:gd name="T29" fmla="*/ T28 w 1088"/>
                <a:gd name="T30" fmla="+- 0 2731 2643"/>
                <a:gd name="T31" fmla="*/ 2731 h 1336"/>
                <a:gd name="T32" fmla="+- 0 9173 8085"/>
                <a:gd name="T33" fmla="*/ T32 w 1088"/>
                <a:gd name="T34" fmla="+- 0 2752 2643"/>
                <a:gd name="T35" fmla="*/ 2752 h 1336"/>
                <a:gd name="T36" fmla="+- 0 9173 8085"/>
                <a:gd name="T37" fmla="*/ T36 w 1088"/>
                <a:gd name="T38" fmla="+- 0 3870 2643"/>
                <a:gd name="T39" fmla="*/ 3870 h 1336"/>
                <a:gd name="T40" fmla="+- 0 9171 8085"/>
                <a:gd name="T41" fmla="*/ T40 w 1088"/>
                <a:gd name="T42" fmla="+- 0 3891 2643"/>
                <a:gd name="T43" fmla="*/ 3891 h 1336"/>
                <a:gd name="T44" fmla="+- 0 9141 8085"/>
                <a:gd name="T45" fmla="*/ T44 w 1088"/>
                <a:gd name="T46" fmla="+- 0 3947 2643"/>
                <a:gd name="T47" fmla="*/ 3947 h 1336"/>
                <a:gd name="T48" fmla="+- 0 9086 8085"/>
                <a:gd name="T49" fmla="*/ T48 w 1088"/>
                <a:gd name="T50" fmla="+- 0 3977 2643"/>
                <a:gd name="T51" fmla="*/ 3977 h 1336"/>
                <a:gd name="T52" fmla="+- 0 9064 8085"/>
                <a:gd name="T53" fmla="*/ T52 w 1088"/>
                <a:gd name="T54" fmla="+- 0 3979 2643"/>
                <a:gd name="T55" fmla="*/ 3979 h 1336"/>
                <a:gd name="T56" fmla="+- 0 8194 8085"/>
                <a:gd name="T57" fmla="*/ T56 w 1088"/>
                <a:gd name="T58" fmla="+- 0 3979 2643"/>
                <a:gd name="T59" fmla="*/ 3979 h 1336"/>
                <a:gd name="T60" fmla="+- 0 8173 8085"/>
                <a:gd name="T61" fmla="*/ T60 w 1088"/>
                <a:gd name="T62" fmla="+- 0 3977 2643"/>
                <a:gd name="T63" fmla="*/ 3977 h 1336"/>
                <a:gd name="T64" fmla="+- 0 8117 8085"/>
                <a:gd name="T65" fmla="*/ T64 w 1088"/>
                <a:gd name="T66" fmla="+- 0 3947 2643"/>
                <a:gd name="T67" fmla="*/ 3947 h 1336"/>
                <a:gd name="T68" fmla="+- 0 8088 8085"/>
                <a:gd name="T69" fmla="*/ T68 w 1088"/>
                <a:gd name="T70" fmla="+- 0 3891 2643"/>
                <a:gd name="T71" fmla="*/ 3891 h 1336"/>
                <a:gd name="T72" fmla="+- 0 8085 8085"/>
                <a:gd name="T73" fmla="*/ T72 w 1088"/>
                <a:gd name="T74" fmla="+- 0 3870 2643"/>
                <a:gd name="T75" fmla="*/ 3870 h 1336"/>
                <a:gd name="T76" fmla="+- 0 8085 8085"/>
                <a:gd name="T77" fmla="*/ T76 w 1088"/>
                <a:gd name="T78" fmla="+- 0 2752 2643"/>
                <a:gd name="T79" fmla="*/ 2752 h 133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1088" h="1336">
                  <a:moveTo>
                    <a:pt x="0" y="109"/>
                  </a:moveTo>
                  <a:lnTo>
                    <a:pt x="19" y="49"/>
                  </a:lnTo>
                  <a:lnTo>
                    <a:pt x="68" y="9"/>
                  </a:lnTo>
                  <a:lnTo>
                    <a:pt x="109" y="0"/>
                  </a:lnTo>
                  <a:lnTo>
                    <a:pt x="979" y="0"/>
                  </a:lnTo>
                  <a:lnTo>
                    <a:pt x="1001" y="2"/>
                  </a:lnTo>
                  <a:lnTo>
                    <a:pt x="1056" y="32"/>
                  </a:lnTo>
                  <a:lnTo>
                    <a:pt x="1086" y="88"/>
                  </a:lnTo>
                  <a:lnTo>
                    <a:pt x="1088" y="109"/>
                  </a:lnTo>
                  <a:lnTo>
                    <a:pt x="1088" y="1227"/>
                  </a:lnTo>
                  <a:lnTo>
                    <a:pt x="1086" y="1248"/>
                  </a:lnTo>
                  <a:lnTo>
                    <a:pt x="1056" y="1304"/>
                  </a:lnTo>
                  <a:lnTo>
                    <a:pt x="1001" y="1334"/>
                  </a:lnTo>
                  <a:lnTo>
                    <a:pt x="979" y="1336"/>
                  </a:lnTo>
                  <a:lnTo>
                    <a:pt x="109" y="1336"/>
                  </a:lnTo>
                  <a:lnTo>
                    <a:pt x="88" y="1334"/>
                  </a:lnTo>
                  <a:lnTo>
                    <a:pt x="32" y="1304"/>
                  </a:lnTo>
                  <a:lnTo>
                    <a:pt x="3" y="1248"/>
                  </a:lnTo>
                  <a:lnTo>
                    <a:pt x="0" y="1227"/>
                  </a:lnTo>
                  <a:lnTo>
                    <a:pt x="0" y="109"/>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47" name="Freeform 46">
              <a:extLst>
                <a:ext uri="{FF2B5EF4-FFF2-40B4-BE49-F238E27FC236}">
                  <a16:creationId xmlns:a16="http://schemas.microsoft.com/office/drawing/2014/main" id="{BE47C7E3-70D4-D54D-AFF2-844E29DC6C11}"/>
                </a:ext>
              </a:extLst>
            </p:cNvPr>
            <p:cNvSpPr>
              <a:spLocks noChangeAspect="1" noEditPoints="1" noChangeArrowheads="1" noChangeShapeType="1" noTextEdit="1"/>
            </p:cNvSpPr>
            <p:nvPr/>
          </p:nvSpPr>
          <p:spPr bwMode="auto">
            <a:xfrm>
              <a:off x="6539" y="1032"/>
              <a:ext cx="3505" cy="291"/>
            </a:xfrm>
            <a:custGeom>
              <a:avLst/>
              <a:gdLst>
                <a:gd name="T0" fmla="+- 0 6539 6539"/>
                <a:gd name="T1" fmla="*/ T0 w 3505"/>
                <a:gd name="T2" fmla="+- 0 1032 1032"/>
                <a:gd name="T3" fmla="*/ 1032 h 291"/>
                <a:gd name="T4" fmla="+- 0 6539 6539"/>
                <a:gd name="T5" fmla="*/ T4 w 3505"/>
                <a:gd name="T6" fmla="+- 0 1177 1032"/>
                <a:gd name="T7" fmla="*/ 1177 h 291"/>
                <a:gd name="T8" fmla="+- 0 10043 6539"/>
                <a:gd name="T9" fmla="*/ T8 w 3505"/>
                <a:gd name="T10" fmla="+- 0 1177 1032"/>
                <a:gd name="T11" fmla="*/ 1177 h 291"/>
                <a:gd name="T12" fmla="+- 0 10043 6539"/>
                <a:gd name="T13" fmla="*/ T12 w 3505"/>
                <a:gd name="T14" fmla="+- 0 1322 1032"/>
                <a:gd name="T15" fmla="*/ 1322 h 291"/>
              </a:gdLst>
              <a:ahLst/>
              <a:cxnLst>
                <a:cxn ang="0">
                  <a:pos x="T1" y="T3"/>
                </a:cxn>
                <a:cxn ang="0">
                  <a:pos x="T5" y="T7"/>
                </a:cxn>
                <a:cxn ang="0">
                  <a:pos x="T9" y="T11"/>
                </a:cxn>
                <a:cxn ang="0">
                  <a:pos x="T13" y="T15"/>
                </a:cxn>
              </a:cxnLst>
              <a:rect l="0" t="0" r="r" b="b"/>
              <a:pathLst>
                <a:path w="3505" h="291">
                  <a:moveTo>
                    <a:pt x="0" y="0"/>
                  </a:moveTo>
                  <a:lnTo>
                    <a:pt x="0" y="145"/>
                  </a:lnTo>
                  <a:lnTo>
                    <a:pt x="3504" y="145"/>
                  </a:lnTo>
                  <a:lnTo>
                    <a:pt x="3504" y="290"/>
                  </a:lnTo>
                </a:path>
              </a:pathLst>
            </a:custGeom>
            <a:noFill/>
            <a:ln w="12700">
              <a:solidFill>
                <a:srgbClr val="31589B"/>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48" name="Freeform 47">
              <a:extLst>
                <a:ext uri="{FF2B5EF4-FFF2-40B4-BE49-F238E27FC236}">
                  <a16:creationId xmlns:a16="http://schemas.microsoft.com/office/drawing/2014/main" id="{BCDA2945-F64A-8546-B631-9084E2AD61F9}"/>
                </a:ext>
              </a:extLst>
            </p:cNvPr>
            <p:cNvSpPr>
              <a:spLocks noChangeAspect="1" noEditPoints="1" noChangeArrowheads="1" noChangeShapeType="1" noTextEdit="1"/>
            </p:cNvSpPr>
            <p:nvPr/>
          </p:nvSpPr>
          <p:spPr bwMode="auto">
            <a:xfrm>
              <a:off x="9587" y="1322"/>
              <a:ext cx="911" cy="351"/>
            </a:xfrm>
            <a:custGeom>
              <a:avLst/>
              <a:gdLst>
                <a:gd name="T0" fmla="+- 0 10473 9588"/>
                <a:gd name="T1" fmla="*/ T0 w 911"/>
                <a:gd name="T2" fmla="+- 0 1673 1322"/>
                <a:gd name="T3" fmla="*/ 1673 h 351"/>
                <a:gd name="T4" fmla="+- 0 9614 9588"/>
                <a:gd name="T5" fmla="*/ T4 w 911"/>
                <a:gd name="T6" fmla="+- 0 1673 1322"/>
                <a:gd name="T7" fmla="*/ 1673 h 351"/>
                <a:gd name="T8" fmla="+- 0 9605 9588"/>
                <a:gd name="T9" fmla="*/ T8 w 911"/>
                <a:gd name="T10" fmla="+- 0 1669 1322"/>
                <a:gd name="T11" fmla="*/ 1669 h 351"/>
                <a:gd name="T12" fmla="+- 0 9592 9588"/>
                <a:gd name="T13" fmla="*/ T12 w 911"/>
                <a:gd name="T14" fmla="+- 0 1656 1322"/>
                <a:gd name="T15" fmla="*/ 1656 h 351"/>
                <a:gd name="T16" fmla="+- 0 9588 9588"/>
                <a:gd name="T17" fmla="*/ T16 w 911"/>
                <a:gd name="T18" fmla="+- 0 1647 1322"/>
                <a:gd name="T19" fmla="*/ 1647 h 351"/>
                <a:gd name="T20" fmla="+- 0 9588 9588"/>
                <a:gd name="T21" fmla="*/ T20 w 911"/>
                <a:gd name="T22" fmla="+- 0 1348 1322"/>
                <a:gd name="T23" fmla="*/ 1348 h 351"/>
                <a:gd name="T24" fmla="+- 0 9592 9588"/>
                <a:gd name="T25" fmla="*/ T24 w 911"/>
                <a:gd name="T26" fmla="+- 0 1339 1322"/>
                <a:gd name="T27" fmla="*/ 1339 h 351"/>
                <a:gd name="T28" fmla="+- 0 9605 9588"/>
                <a:gd name="T29" fmla="*/ T28 w 911"/>
                <a:gd name="T30" fmla="+- 0 1326 1322"/>
                <a:gd name="T31" fmla="*/ 1326 h 351"/>
                <a:gd name="T32" fmla="+- 0 9614 9588"/>
                <a:gd name="T33" fmla="*/ T32 w 911"/>
                <a:gd name="T34" fmla="+- 0 1322 1322"/>
                <a:gd name="T35" fmla="*/ 1322 h 351"/>
                <a:gd name="T36" fmla="+- 0 10473 9588"/>
                <a:gd name="T37" fmla="*/ T36 w 911"/>
                <a:gd name="T38" fmla="+- 0 1322 1322"/>
                <a:gd name="T39" fmla="*/ 1322 h 351"/>
                <a:gd name="T40" fmla="+- 0 10482 9588"/>
                <a:gd name="T41" fmla="*/ T40 w 911"/>
                <a:gd name="T42" fmla="+- 0 1326 1322"/>
                <a:gd name="T43" fmla="*/ 1326 h 351"/>
                <a:gd name="T44" fmla="+- 0 10495 9588"/>
                <a:gd name="T45" fmla="*/ T44 w 911"/>
                <a:gd name="T46" fmla="+- 0 1339 1322"/>
                <a:gd name="T47" fmla="*/ 1339 h 351"/>
                <a:gd name="T48" fmla="+- 0 10499 9588"/>
                <a:gd name="T49" fmla="*/ T48 w 911"/>
                <a:gd name="T50" fmla="+- 0 1348 1322"/>
                <a:gd name="T51" fmla="*/ 1348 h 351"/>
                <a:gd name="T52" fmla="+- 0 10499 9588"/>
                <a:gd name="T53" fmla="*/ T52 w 911"/>
                <a:gd name="T54" fmla="+- 0 1647 1322"/>
                <a:gd name="T55" fmla="*/ 1647 h 351"/>
                <a:gd name="T56" fmla="+- 0 10495 9588"/>
                <a:gd name="T57" fmla="*/ T56 w 911"/>
                <a:gd name="T58" fmla="+- 0 1656 1322"/>
                <a:gd name="T59" fmla="*/ 1656 h 351"/>
                <a:gd name="T60" fmla="+- 0 10482 9588"/>
                <a:gd name="T61" fmla="*/ T60 w 911"/>
                <a:gd name="T62" fmla="+- 0 1669 1322"/>
                <a:gd name="T63" fmla="*/ 1669 h 35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911" h="351">
                  <a:moveTo>
                    <a:pt x="885" y="351"/>
                  </a:moveTo>
                  <a:lnTo>
                    <a:pt x="26" y="351"/>
                  </a:lnTo>
                  <a:lnTo>
                    <a:pt x="17" y="347"/>
                  </a:lnTo>
                  <a:lnTo>
                    <a:pt x="4" y="334"/>
                  </a:lnTo>
                  <a:lnTo>
                    <a:pt x="0" y="325"/>
                  </a:lnTo>
                  <a:lnTo>
                    <a:pt x="0" y="26"/>
                  </a:lnTo>
                  <a:lnTo>
                    <a:pt x="4" y="17"/>
                  </a:lnTo>
                  <a:lnTo>
                    <a:pt x="17" y="4"/>
                  </a:lnTo>
                  <a:lnTo>
                    <a:pt x="26" y="0"/>
                  </a:lnTo>
                  <a:lnTo>
                    <a:pt x="885" y="0"/>
                  </a:lnTo>
                  <a:lnTo>
                    <a:pt x="894" y="4"/>
                  </a:lnTo>
                  <a:lnTo>
                    <a:pt x="907" y="17"/>
                  </a:lnTo>
                  <a:lnTo>
                    <a:pt x="911" y="26"/>
                  </a:lnTo>
                  <a:lnTo>
                    <a:pt x="911" y="325"/>
                  </a:lnTo>
                  <a:lnTo>
                    <a:pt x="907" y="334"/>
                  </a:lnTo>
                  <a:lnTo>
                    <a:pt x="894" y="347"/>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49" name="Freeform 48">
              <a:extLst>
                <a:ext uri="{FF2B5EF4-FFF2-40B4-BE49-F238E27FC236}">
                  <a16:creationId xmlns:a16="http://schemas.microsoft.com/office/drawing/2014/main" id="{D5FEBA91-7C6A-314C-9242-D7B3B53F7F47}"/>
                </a:ext>
              </a:extLst>
            </p:cNvPr>
            <p:cNvSpPr>
              <a:spLocks noChangeAspect="1" noEditPoints="1" noChangeArrowheads="1" noChangeShapeType="1" noTextEdit="1"/>
            </p:cNvSpPr>
            <p:nvPr/>
          </p:nvSpPr>
          <p:spPr bwMode="auto">
            <a:xfrm>
              <a:off x="9587" y="1322"/>
              <a:ext cx="911" cy="351"/>
            </a:xfrm>
            <a:custGeom>
              <a:avLst/>
              <a:gdLst>
                <a:gd name="T0" fmla="+- 0 9588 9588"/>
                <a:gd name="T1" fmla="*/ T0 w 911"/>
                <a:gd name="T2" fmla="+- 0 1357 1322"/>
                <a:gd name="T3" fmla="*/ 1357 h 351"/>
                <a:gd name="T4" fmla="+- 0 9588 9588"/>
                <a:gd name="T5" fmla="*/ T4 w 911"/>
                <a:gd name="T6" fmla="+- 0 1348 1322"/>
                <a:gd name="T7" fmla="*/ 1348 h 351"/>
                <a:gd name="T8" fmla="+- 0 9592 9588"/>
                <a:gd name="T9" fmla="*/ T8 w 911"/>
                <a:gd name="T10" fmla="+- 0 1339 1322"/>
                <a:gd name="T11" fmla="*/ 1339 h 351"/>
                <a:gd name="T12" fmla="+- 0 9598 9588"/>
                <a:gd name="T13" fmla="*/ T12 w 911"/>
                <a:gd name="T14" fmla="+- 0 1332 1322"/>
                <a:gd name="T15" fmla="*/ 1332 h 351"/>
                <a:gd name="T16" fmla="+- 0 9605 9588"/>
                <a:gd name="T17" fmla="*/ T16 w 911"/>
                <a:gd name="T18" fmla="+- 0 1326 1322"/>
                <a:gd name="T19" fmla="*/ 1326 h 351"/>
                <a:gd name="T20" fmla="+- 0 9614 9588"/>
                <a:gd name="T21" fmla="*/ T20 w 911"/>
                <a:gd name="T22" fmla="+- 0 1322 1322"/>
                <a:gd name="T23" fmla="*/ 1322 h 351"/>
                <a:gd name="T24" fmla="+- 0 9623 9588"/>
                <a:gd name="T25" fmla="*/ T24 w 911"/>
                <a:gd name="T26" fmla="+- 0 1322 1322"/>
                <a:gd name="T27" fmla="*/ 1322 h 351"/>
                <a:gd name="T28" fmla="+- 0 10464 9588"/>
                <a:gd name="T29" fmla="*/ T28 w 911"/>
                <a:gd name="T30" fmla="+- 0 1322 1322"/>
                <a:gd name="T31" fmla="*/ 1322 h 351"/>
                <a:gd name="T32" fmla="+- 0 10473 9588"/>
                <a:gd name="T33" fmla="*/ T32 w 911"/>
                <a:gd name="T34" fmla="+- 0 1322 1322"/>
                <a:gd name="T35" fmla="*/ 1322 h 351"/>
                <a:gd name="T36" fmla="+- 0 10482 9588"/>
                <a:gd name="T37" fmla="*/ T36 w 911"/>
                <a:gd name="T38" fmla="+- 0 1326 1322"/>
                <a:gd name="T39" fmla="*/ 1326 h 351"/>
                <a:gd name="T40" fmla="+- 0 10488 9588"/>
                <a:gd name="T41" fmla="*/ T40 w 911"/>
                <a:gd name="T42" fmla="+- 0 1332 1322"/>
                <a:gd name="T43" fmla="*/ 1332 h 351"/>
                <a:gd name="T44" fmla="+- 0 10495 9588"/>
                <a:gd name="T45" fmla="*/ T44 w 911"/>
                <a:gd name="T46" fmla="+- 0 1339 1322"/>
                <a:gd name="T47" fmla="*/ 1339 h 351"/>
                <a:gd name="T48" fmla="+- 0 10499 9588"/>
                <a:gd name="T49" fmla="*/ T48 w 911"/>
                <a:gd name="T50" fmla="+- 0 1348 1322"/>
                <a:gd name="T51" fmla="*/ 1348 h 351"/>
                <a:gd name="T52" fmla="+- 0 10499 9588"/>
                <a:gd name="T53" fmla="*/ T52 w 911"/>
                <a:gd name="T54" fmla="+- 0 1357 1322"/>
                <a:gd name="T55" fmla="*/ 1357 h 351"/>
                <a:gd name="T56" fmla="+- 0 10499 9588"/>
                <a:gd name="T57" fmla="*/ T56 w 911"/>
                <a:gd name="T58" fmla="+- 0 1638 1322"/>
                <a:gd name="T59" fmla="*/ 1638 h 351"/>
                <a:gd name="T60" fmla="+- 0 10499 9588"/>
                <a:gd name="T61" fmla="*/ T60 w 911"/>
                <a:gd name="T62" fmla="+- 0 1647 1322"/>
                <a:gd name="T63" fmla="*/ 1647 h 351"/>
                <a:gd name="T64" fmla="+- 0 10495 9588"/>
                <a:gd name="T65" fmla="*/ T64 w 911"/>
                <a:gd name="T66" fmla="+- 0 1656 1322"/>
                <a:gd name="T67" fmla="*/ 1656 h 351"/>
                <a:gd name="T68" fmla="+- 0 10488 9588"/>
                <a:gd name="T69" fmla="*/ T68 w 911"/>
                <a:gd name="T70" fmla="+- 0 1663 1322"/>
                <a:gd name="T71" fmla="*/ 1663 h 351"/>
                <a:gd name="T72" fmla="+- 0 10482 9588"/>
                <a:gd name="T73" fmla="*/ T72 w 911"/>
                <a:gd name="T74" fmla="+- 0 1669 1322"/>
                <a:gd name="T75" fmla="*/ 1669 h 351"/>
                <a:gd name="T76" fmla="+- 0 10473 9588"/>
                <a:gd name="T77" fmla="*/ T76 w 911"/>
                <a:gd name="T78" fmla="+- 0 1673 1322"/>
                <a:gd name="T79" fmla="*/ 1673 h 351"/>
                <a:gd name="T80" fmla="+- 0 10464 9588"/>
                <a:gd name="T81" fmla="*/ T80 w 911"/>
                <a:gd name="T82" fmla="+- 0 1673 1322"/>
                <a:gd name="T83" fmla="*/ 1673 h 351"/>
                <a:gd name="T84" fmla="+- 0 9623 9588"/>
                <a:gd name="T85" fmla="*/ T84 w 911"/>
                <a:gd name="T86" fmla="+- 0 1673 1322"/>
                <a:gd name="T87" fmla="*/ 1673 h 351"/>
                <a:gd name="T88" fmla="+- 0 9614 9588"/>
                <a:gd name="T89" fmla="*/ T88 w 911"/>
                <a:gd name="T90" fmla="+- 0 1673 1322"/>
                <a:gd name="T91" fmla="*/ 1673 h 351"/>
                <a:gd name="T92" fmla="+- 0 9605 9588"/>
                <a:gd name="T93" fmla="*/ T92 w 911"/>
                <a:gd name="T94" fmla="+- 0 1669 1322"/>
                <a:gd name="T95" fmla="*/ 1669 h 351"/>
                <a:gd name="T96" fmla="+- 0 9598 9588"/>
                <a:gd name="T97" fmla="*/ T96 w 911"/>
                <a:gd name="T98" fmla="+- 0 1663 1322"/>
                <a:gd name="T99" fmla="*/ 1663 h 351"/>
                <a:gd name="T100" fmla="+- 0 9592 9588"/>
                <a:gd name="T101" fmla="*/ T100 w 911"/>
                <a:gd name="T102" fmla="+- 0 1656 1322"/>
                <a:gd name="T103" fmla="*/ 1656 h 351"/>
                <a:gd name="T104" fmla="+- 0 9588 9588"/>
                <a:gd name="T105" fmla="*/ T104 w 911"/>
                <a:gd name="T106" fmla="+- 0 1647 1322"/>
                <a:gd name="T107" fmla="*/ 1647 h 351"/>
                <a:gd name="T108" fmla="+- 0 9588 9588"/>
                <a:gd name="T109" fmla="*/ T108 w 911"/>
                <a:gd name="T110" fmla="+- 0 1638 1322"/>
                <a:gd name="T111" fmla="*/ 1638 h 351"/>
                <a:gd name="T112" fmla="+- 0 9588 9588"/>
                <a:gd name="T113" fmla="*/ T112 w 911"/>
                <a:gd name="T114" fmla="+- 0 1357 1322"/>
                <a:gd name="T115" fmla="*/ 1357 h 35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911" h="351">
                  <a:moveTo>
                    <a:pt x="0" y="35"/>
                  </a:moveTo>
                  <a:lnTo>
                    <a:pt x="0" y="26"/>
                  </a:lnTo>
                  <a:lnTo>
                    <a:pt x="4" y="17"/>
                  </a:lnTo>
                  <a:lnTo>
                    <a:pt x="10" y="10"/>
                  </a:lnTo>
                  <a:lnTo>
                    <a:pt x="17" y="4"/>
                  </a:lnTo>
                  <a:lnTo>
                    <a:pt x="26" y="0"/>
                  </a:lnTo>
                  <a:lnTo>
                    <a:pt x="35" y="0"/>
                  </a:lnTo>
                  <a:lnTo>
                    <a:pt x="876" y="0"/>
                  </a:lnTo>
                  <a:lnTo>
                    <a:pt x="885" y="0"/>
                  </a:lnTo>
                  <a:lnTo>
                    <a:pt x="894" y="4"/>
                  </a:lnTo>
                  <a:lnTo>
                    <a:pt x="900" y="10"/>
                  </a:lnTo>
                  <a:lnTo>
                    <a:pt x="907" y="17"/>
                  </a:lnTo>
                  <a:lnTo>
                    <a:pt x="911" y="26"/>
                  </a:lnTo>
                  <a:lnTo>
                    <a:pt x="911" y="35"/>
                  </a:lnTo>
                  <a:lnTo>
                    <a:pt x="911" y="316"/>
                  </a:lnTo>
                  <a:lnTo>
                    <a:pt x="911" y="325"/>
                  </a:lnTo>
                  <a:lnTo>
                    <a:pt x="907" y="334"/>
                  </a:lnTo>
                  <a:lnTo>
                    <a:pt x="900" y="341"/>
                  </a:lnTo>
                  <a:lnTo>
                    <a:pt x="894" y="347"/>
                  </a:lnTo>
                  <a:lnTo>
                    <a:pt x="885" y="351"/>
                  </a:lnTo>
                  <a:lnTo>
                    <a:pt x="876" y="351"/>
                  </a:lnTo>
                  <a:lnTo>
                    <a:pt x="35" y="351"/>
                  </a:lnTo>
                  <a:lnTo>
                    <a:pt x="26" y="351"/>
                  </a:lnTo>
                  <a:lnTo>
                    <a:pt x="17" y="347"/>
                  </a:lnTo>
                  <a:lnTo>
                    <a:pt x="10" y="341"/>
                  </a:lnTo>
                  <a:lnTo>
                    <a:pt x="4" y="334"/>
                  </a:lnTo>
                  <a:lnTo>
                    <a:pt x="0" y="325"/>
                  </a:lnTo>
                  <a:lnTo>
                    <a:pt x="0" y="316"/>
                  </a:lnTo>
                  <a:lnTo>
                    <a:pt x="0" y="35"/>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cxnSp>
          <p:nvCxnSpPr>
            <p:cNvPr id="50" name="Line 145">
              <a:extLst>
                <a:ext uri="{FF2B5EF4-FFF2-40B4-BE49-F238E27FC236}">
                  <a16:creationId xmlns:a16="http://schemas.microsoft.com/office/drawing/2014/main" id="{C4F11369-A415-6140-9A96-CFA6359F5803}"/>
                </a:ext>
              </a:extLst>
            </p:cNvPr>
            <p:cNvCxnSpPr>
              <a:cxnSpLocks noChangeAspect="1" noEditPoints="1" noChangeArrowheads="1" noChangeShapeType="1"/>
            </p:cNvCxnSpPr>
            <p:nvPr/>
          </p:nvCxnSpPr>
          <p:spPr bwMode="auto">
            <a:xfrm>
              <a:off x="10043" y="1673"/>
              <a:ext cx="0" cy="290"/>
            </a:xfrm>
            <a:prstGeom prst="line">
              <a:avLst/>
            </a:prstGeom>
            <a:noFill/>
            <a:ln w="12700">
              <a:solidFill>
                <a:srgbClr val="3D66B1"/>
              </a:solidFill>
              <a:prstDash val="solid"/>
              <a:round/>
              <a:headEnd/>
              <a:tailEnd/>
            </a:ln>
            <a:extLst>
              <a:ext uri="{909E8E84-426E-40DD-AFC4-6F175D3DCCD1}">
                <a14:hiddenFill xmlns:a14="http://schemas.microsoft.com/office/drawing/2010/main">
                  <a:noFill/>
                </a14:hiddenFill>
              </a:ext>
            </a:extLst>
          </p:spPr>
        </p:cxnSp>
        <p:sp>
          <p:nvSpPr>
            <p:cNvPr id="51" name="Freeform 50">
              <a:extLst>
                <a:ext uri="{FF2B5EF4-FFF2-40B4-BE49-F238E27FC236}">
                  <a16:creationId xmlns:a16="http://schemas.microsoft.com/office/drawing/2014/main" id="{D7AE6990-E2AC-7446-9A52-94A83D93267C}"/>
                </a:ext>
              </a:extLst>
            </p:cNvPr>
            <p:cNvSpPr>
              <a:spLocks noChangeAspect="1" noEditPoints="1" noChangeArrowheads="1" noChangeShapeType="1" noTextEdit="1"/>
            </p:cNvSpPr>
            <p:nvPr/>
          </p:nvSpPr>
          <p:spPr bwMode="auto">
            <a:xfrm>
              <a:off x="9499" y="1962"/>
              <a:ext cx="1088" cy="1723"/>
            </a:xfrm>
            <a:custGeom>
              <a:avLst/>
              <a:gdLst>
                <a:gd name="T0" fmla="+- 0 10478 9499"/>
                <a:gd name="T1" fmla="*/ T0 w 1088"/>
                <a:gd name="T2" fmla="+- 0 3686 1963"/>
                <a:gd name="T3" fmla="*/ 3686 h 1723"/>
                <a:gd name="T4" fmla="+- 0 9608 9499"/>
                <a:gd name="T5" fmla="*/ T4 w 1088"/>
                <a:gd name="T6" fmla="+- 0 3686 1963"/>
                <a:gd name="T7" fmla="*/ 3686 h 1723"/>
                <a:gd name="T8" fmla="+- 0 9587 9499"/>
                <a:gd name="T9" fmla="*/ T8 w 1088"/>
                <a:gd name="T10" fmla="+- 0 3684 1963"/>
                <a:gd name="T11" fmla="*/ 3684 h 1723"/>
                <a:gd name="T12" fmla="+- 0 9531 9499"/>
                <a:gd name="T13" fmla="*/ T12 w 1088"/>
                <a:gd name="T14" fmla="+- 0 3654 1963"/>
                <a:gd name="T15" fmla="*/ 3654 h 1723"/>
                <a:gd name="T16" fmla="+- 0 9502 9499"/>
                <a:gd name="T17" fmla="*/ T16 w 1088"/>
                <a:gd name="T18" fmla="+- 0 3598 1963"/>
                <a:gd name="T19" fmla="*/ 3598 h 1723"/>
                <a:gd name="T20" fmla="+- 0 9499 9499"/>
                <a:gd name="T21" fmla="*/ T20 w 1088"/>
                <a:gd name="T22" fmla="+- 0 3577 1963"/>
                <a:gd name="T23" fmla="*/ 3577 h 1723"/>
                <a:gd name="T24" fmla="+- 0 9499 9499"/>
                <a:gd name="T25" fmla="*/ T24 w 1088"/>
                <a:gd name="T26" fmla="+- 0 2072 1963"/>
                <a:gd name="T27" fmla="*/ 2072 h 1723"/>
                <a:gd name="T28" fmla="+- 0 9518 9499"/>
                <a:gd name="T29" fmla="*/ T28 w 1088"/>
                <a:gd name="T30" fmla="+- 0 2011 1963"/>
                <a:gd name="T31" fmla="*/ 2011 h 1723"/>
                <a:gd name="T32" fmla="+- 0 9567 9499"/>
                <a:gd name="T33" fmla="*/ T32 w 1088"/>
                <a:gd name="T34" fmla="+- 0 1971 1963"/>
                <a:gd name="T35" fmla="*/ 1971 h 1723"/>
                <a:gd name="T36" fmla="+- 0 9608 9499"/>
                <a:gd name="T37" fmla="*/ T36 w 1088"/>
                <a:gd name="T38" fmla="+- 0 1963 1963"/>
                <a:gd name="T39" fmla="*/ 1963 h 1723"/>
                <a:gd name="T40" fmla="+- 0 10478 9499"/>
                <a:gd name="T41" fmla="*/ T40 w 1088"/>
                <a:gd name="T42" fmla="+- 0 1963 1963"/>
                <a:gd name="T43" fmla="*/ 1963 h 1723"/>
                <a:gd name="T44" fmla="+- 0 10539 9499"/>
                <a:gd name="T45" fmla="*/ T44 w 1088"/>
                <a:gd name="T46" fmla="+- 0 1981 1963"/>
                <a:gd name="T47" fmla="*/ 1981 h 1723"/>
                <a:gd name="T48" fmla="+- 0 10579 9499"/>
                <a:gd name="T49" fmla="*/ T48 w 1088"/>
                <a:gd name="T50" fmla="+- 0 2030 1963"/>
                <a:gd name="T51" fmla="*/ 2030 h 1723"/>
                <a:gd name="T52" fmla="+- 0 10587 9499"/>
                <a:gd name="T53" fmla="*/ T52 w 1088"/>
                <a:gd name="T54" fmla="+- 0 2072 1963"/>
                <a:gd name="T55" fmla="*/ 2072 h 1723"/>
                <a:gd name="T56" fmla="+- 0 10587 9499"/>
                <a:gd name="T57" fmla="*/ T56 w 1088"/>
                <a:gd name="T58" fmla="+- 0 3577 1963"/>
                <a:gd name="T59" fmla="*/ 3577 h 1723"/>
                <a:gd name="T60" fmla="+- 0 10569 9499"/>
                <a:gd name="T61" fmla="*/ T60 w 1088"/>
                <a:gd name="T62" fmla="+- 0 3637 1963"/>
                <a:gd name="T63" fmla="*/ 3637 h 1723"/>
                <a:gd name="T64" fmla="+- 0 10520 9499"/>
                <a:gd name="T65" fmla="*/ T64 w 1088"/>
                <a:gd name="T66" fmla="+- 0 3677 1963"/>
                <a:gd name="T67" fmla="*/ 3677 h 1723"/>
                <a:gd name="T68" fmla="+- 0 10478 9499"/>
                <a:gd name="T69" fmla="*/ T68 w 1088"/>
                <a:gd name="T70" fmla="+- 0 3686 1963"/>
                <a:gd name="T71" fmla="*/ 3686 h 172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88" h="1723">
                  <a:moveTo>
                    <a:pt x="979" y="1723"/>
                  </a:moveTo>
                  <a:lnTo>
                    <a:pt x="109" y="1723"/>
                  </a:lnTo>
                  <a:lnTo>
                    <a:pt x="88" y="1721"/>
                  </a:lnTo>
                  <a:lnTo>
                    <a:pt x="32" y="1691"/>
                  </a:lnTo>
                  <a:lnTo>
                    <a:pt x="3" y="1635"/>
                  </a:lnTo>
                  <a:lnTo>
                    <a:pt x="0" y="1614"/>
                  </a:lnTo>
                  <a:lnTo>
                    <a:pt x="0" y="109"/>
                  </a:lnTo>
                  <a:lnTo>
                    <a:pt x="19" y="48"/>
                  </a:lnTo>
                  <a:lnTo>
                    <a:pt x="68" y="8"/>
                  </a:lnTo>
                  <a:lnTo>
                    <a:pt x="109" y="0"/>
                  </a:lnTo>
                  <a:lnTo>
                    <a:pt x="979" y="0"/>
                  </a:lnTo>
                  <a:lnTo>
                    <a:pt x="1040" y="18"/>
                  </a:lnTo>
                  <a:lnTo>
                    <a:pt x="1080" y="67"/>
                  </a:lnTo>
                  <a:lnTo>
                    <a:pt x="1088" y="109"/>
                  </a:lnTo>
                  <a:lnTo>
                    <a:pt x="1088" y="1614"/>
                  </a:lnTo>
                  <a:lnTo>
                    <a:pt x="1070" y="1674"/>
                  </a:lnTo>
                  <a:lnTo>
                    <a:pt x="1021" y="1714"/>
                  </a:lnTo>
                  <a:lnTo>
                    <a:pt x="979" y="1723"/>
                  </a:lnTo>
                  <a:close/>
                </a:path>
              </a:pathLst>
            </a:custGeom>
            <a:solidFill>
              <a:srgbClr val="4170C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1600"/>
            </a:p>
          </p:txBody>
        </p:sp>
        <p:sp>
          <p:nvSpPr>
            <p:cNvPr id="52" name="Freeform 51">
              <a:extLst>
                <a:ext uri="{FF2B5EF4-FFF2-40B4-BE49-F238E27FC236}">
                  <a16:creationId xmlns:a16="http://schemas.microsoft.com/office/drawing/2014/main" id="{E7ED4E88-9CD7-8E40-A5FD-5A8FA0EA7A7F}"/>
                </a:ext>
              </a:extLst>
            </p:cNvPr>
            <p:cNvSpPr>
              <a:spLocks noChangeAspect="1" noEditPoints="1" noChangeArrowheads="1" noChangeShapeType="1" noTextEdit="1"/>
            </p:cNvSpPr>
            <p:nvPr/>
          </p:nvSpPr>
          <p:spPr bwMode="auto">
            <a:xfrm>
              <a:off x="9499" y="1962"/>
              <a:ext cx="1088" cy="1723"/>
            </a:xfrm>
            <a:custGeom>
              <a:avLst/>
              <a:gdLst>
                <a:gd name="T0" fmla="+- 0 9499 9499"/>
                <a:gd name="T1" fmla="*/ T0 w 1088"/>
                <a:gd name="T2" fmla="+- 0 2072 1963"/>
                <a:gd name="T3" fmla="*/ 2072 h 1723"/>
                <a:gd name="T4" fmla="+- 0 9518 9499"/>
                <a:gd name="T5" fmla="*/ T4 w 1088"/>
                <a:gd name="T6" fmla="+- 0 2011 1963"/>
                <a:gd name="T7" fmla="*/ 2011 h 1723"/>
                <a:gd name="T8" fmla="+- 0 9567 9499"/>
                <a:gd name="T9" fmla="*/ T8 w 1088"/>
                <a:gd name="T10" fmla="+- 0 1971 1963"/>
                <a:gd name="T11" fmla="*/ 1971 h 1723"/>
                <a:gd name="T12" fmla="+- 0 9608 9499"/>
                <a:gd name="T13" fmla="*/ T12 w 1088"/>
                <a:gd name="T14" fmla="+- 0 1963 1963"/>
                <a:gd name="T15" fmla="*/ 1963 h 1723"/>
                <a:gd name="T16" fmla="+- 0 10478 9499"/>
                <a:gd name="T17" fmla="*/ T16 w 1088"/>
                <a:gd name="T18" fmla="+- 0 1963 1963"/>
                <a:gd name="T19" fmla="*/ 1963 h 1723"/>
                <a:gd name="T20" fmla="+- 0 10500 9499"/>
                <a:gd name="T21" fmla="*/ T20 w 1088"/>
                <a:gd name="T22" fmla="+- 0 1965 1963"/>
                <a:gd name="T23" fmla="*/ 1965 h 1723"/>
                <a:gd name="T24" fmla="+- 0 10555 9499"/>
                <a:gd name="T25" fmla="*/ T24 w 1088"/>
                <a:gd name="T26" fmla="+- 0 1995 1963"/>
                <a:gd name="T27" fmla="*/ 1995 h 1723"/>
                <a:gd name="T28" fmla="+- 0 10585 9499"/>
                <a:gd name="T29" fmla="*/ T28 w 1088"/>
                <a:gd name="T30" fmla="+- 0 2050 1963"/>
                <a:gd name="T31" fmla="*/ 2050 h 1723"/>
                <a:gd name="T32" fmla="+- 0 10587 9499"/>
                <a:gd name="T33" fmla="*/ T32 w 1088"/>
                <a:gd name="T34" fmla="+- 0 2072 1963"/>
                <a:gd name="T35" fmla="*/ 2072 h 1723"/>
                <a:gd name="T36" fmla="+- 0 10587 9499"/>
                <a:gd name="T37" fmla="*/ T36 w 1088"/>
                <a:gd name="T38" fmla="+- 0 3577 1963"/>
                <a:gd name="T39" fmla="*/ 3577 h 1723"/>
                <a:gd name="T40" fmla="+- 0 10585 9499"/>
                <a:gd name="T41" fmla="*/ T40 w 1088"/>
                <a:gd name="T42" fmla="+- 0 3598 1963"/>
                <a:gd name="T43" fmla="*/ 3598 h 1723"/>
                <a:gd name="T44" fmla="+- 0 10555 9499"/>
                <a:gd name="T45" fmla="*/ T44 w 1088"/>
                <a:gd name="T46" fmla="+- 0 3654 1963"/>
                <a:gd name="T47" fmla="*/ 3654 h 1723"/>
                <a:gd name="T48" fmla="+- 0 10500 9499"/>
                <a:gd name="T49" fmla="*/ T48 w 1088"/>
                <a:gd name="T50" fmla="+- 0 3684 1963"/>
                <a:gd name="T51" fmla="*/ 3684 h 1723"/>
                <a:gd name="T52" fmla="+- 0 10478 9499"/>
                <a:gd name="T53" fmla="*/ T52 w 1088"/>
                <a:gd name="T54" fmla="+- 0 3686 1963"/>
                <a:gd name="T55" fmla="*/ 3686 h 1723"/>
                <a:gd name="T56" fmla="+- 0 9608 9499"/>
                <a:gd name="T57" fmla="*/ T56 w 1088"/>
                <a:gd name="T58" fmla="+- 0 3686 1963"/>
                <a:gd name="T59" fmla="*/ 3686 h 1723"/>
                <a:gd name="T60" fmla="+- 0 9587 9499"/>
                <a:gd name="T61" fmla="*/ T60 w 1088"/>
                <a:gd name="T62" fmla="+- 0 3684 1963"/>
                <a:gd name="T63" fmla="*/ 3684 h 1723"/>
                <a:gd name="T64" fmla="+- 0 9531 9499"/>
                <a:gd name="T65" fmla="*/ T64 w 1088"/>
                <a:gd name="T66" fmla="+- 0 3654 1963"/>
                <a:gd name="T67" fmla="*/ 3654 h 1723"/>
                <a:gd name="T68" fmla="+- 0 9502 9499"/>
                <a:gd name="T69" fmla="*/ T68 w 1088"/>
                <a:gd name="T70" fmla="+- 0 3598 1963"/>
                <a:gd name="T71" fmla="*/ 3598 h 1723"/>
                <a:gd name="T72" fmla="+- 0 9499 9499"/>
                <a:gd name="T73" fmla="*/ T72 w 1088"/>
                <a:gd name="T74" fmla="+- 0 3577 1963"/>
                <a:gd name="T75" fmla="*/ 3577 h 1723"/>
                <a:gd name="T76" fmla="+- 0 9499 9499"/>
                <a:gd name="T77" fmla="*/ T76 w 1088"/>
                <a:gd name="T78" fmla="+- 0 2072 1963"/>
                <a:gd name="T79" fmla="*/ 2072 h 172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1088" h="1723">
                  <a:moveTo>
                    <a:pt x="0" y="109"/>
                  </a:moveTo>
                  <a:lnTo>
                    <a:pt x="19" y="48"/>
                  </a:lnTo>
                  <a:lnTo>
                    <a:pt x="68" y="8"/>
                  </a:lnTo>
                  <a:lnTo>
                    <a:pt x="109" y="0"/>
                  </a:lnTo>
                  <a:lnTo>
                    <a:pt x="979" y="0"/>
                  </a:lnTo>
                  <a:lnTo>
                    <a:pt x="1001" y="2"/>
                  </a:lnTo>
                  <a:lnTo>
                    <a:pt x="1056" y="32"/>
                  </a:lnTo>
                  <a:lnTo>
                    <a:pt x="1086" y="87"/>
                  </a:lnTo>
                  <a:lnTo>
                    <a:pt x="1088" y="109"/>
                  </a:lnTo>
                  <a:lnTo>
                    <a:pt x="1088" y="1614"/>
                  </a:lnTo>
                  <a:lnTo>
                    <a:pt x="1086" y="1635"/>
                  </a:lnTo>
                  <a:lnTo>
                    <a:pt x="1056" y="1691"/>
                  </a:lnTo>
                  <a:lnTo>
                    <a:pt x="1001" y="1721"/>
                  </a:lnTo>
                  <a:lnTo>
                    <a:pt x="979" y="1723"/>
                  </a:lnTo>
                  <a:lnTo>
                    <a:pt x="109" y="1723"/>
                  </a:lnTo>
                  <a:lnTo>
                    <a:pt x="88" y="1721"/>
                  </a:lnTo>
                  <a:lnTo>
                    <a:pt x="32" y="1691"/>
                  </a:lnTo>
                  <a:lnTo>
                    <a:pt x="3" y="1635"/>
                  </a:lnTo>
                  <a:lnTo>
                    <a:pt x="0" y="1614"/>
                  </a:lnTo>
                  <a:lnTo>
                    <a:pt x="0" y="109"/>
                  </a:lnTo>
                  <a:close/>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1600"/>
            </a:p>
          </p:txBody>
        </p:sp>
        <p:sp>
          <p:nvSpPr>
            <p:cNvPr id="53" name="Text Box 142">
              <a:extLst>
                <a:ext uri="{FF2B5EF4-FFF2-40B4-BE49-F238E27FC236}">
                  <a16:creationId xmlns:a16="http://schemas.microsoft.com/office/drawing/2014/main" id="{B8B3ED45-05B4-0D47-99E8-043F8519911E}"/>
                </a:ext>
              </a:extLst>
            </p:cNvPr>
            <p:cNvSpPr txBox="1">
              <a:spLocks noChangeAspect="1" noEditPoints="1" noChangeArrowheads="1" noChangeShapeType="1" noTextEdit="1"/>
            </p:cNvSpPr>
            <p:nvPr/>
          </p:nvSpPr>
          <p:spPr bwMode="auto">
            <a:xfrm>
              <a:off x="6092" y="489"/>
              <a:ext cx="914" cy="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8595" indent="-189230">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Features of leaf</a:t>
              </a:r>
              <a:endParaRPr lang="en-ID" sz="1600">
                <a:effectLst/>
                <a:latin typeface="Times New Roman" panose="02020603050405020304" pitchFamily="18" charset="0"/>
                <a:ea typeface="Times New Roman" panose="02020603050405020304" pitchFamily="18" charset="0"/>
              </a:endParaRPr>
            </a:p>
          </p:txBody>
        </p:sp>
        <p:sp>
          <p:nvSpPr>
            <p:cNvPr id="54" name="Text Box 141">
              <a:extLst>
                <a:ext uri="{FF2B5EF4-FFF2-40B4-BE49-F238E27FC236}">
                  <a16:creationId xmlns:a16="http://schemas.microsoft.com/office/drawing/2014/main" id="{CFEC22EA-36DE-C646-8CD2-C237D31328D2}"/>
                </a:ext>
              </a:extLst>
            </p:cNvPr>
            <p:cNvSpPr txBox="1">
              <a:spLocks noChangeAspect="1" noEditPoints="1" noChangeArrowheads="1" noChangeShapeType="1" noTextEdit="1"/>
            </p:cNvSpPr>
            <p:nvPr/>
          </p:nvSpPr>
          <p:spPr bwMode="auto">
            <a:xfrm>
              <a:off x="2774" y="1377"/>
              <a:ext cx="509"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Shape</a:t>
              </a:r>
              <a:endParaRPr lang="en-ID" sz="1600">
                <a:effectLst/>
                <a:latin typeface="Times New Roman" panose="02020603050405020304" pitchFamily="18" charset="0"/>
                <a:ea typeface="Times New Roman" panose="02020603050405020304" pitchFamily="18" charset="0"/>
              </a:endParaRPr>
            </a:p>
          </p:txBody>
        </p:sp>
        <p:sp>
          <p:nvSpPr>
            <p:cNvPr id="55" name="Text Box 140">
              <a:extLst>
                <a:ext uri="{FF2B5EF4-FFF2-40B4-BE49-F238E27FC236}">
                  <a16:creationId xmlns:a16="http://schemas.microsoft.com/office/drawing/2014/main" id="{03FA90DD-2613-634C-918C-1EB332181FEC}"/>
                </a:ext>
              </a:extLst>
            </p:cNvPr>
            <p:cNvSpPr txBox="1">
              <a:spLocks noChangeAspect="1" noEditPoints="1" noChangeArrowheads="1" noChangeShapeType="1" noTextEdit="1"/>
            </p:cNvSpPr>
            <p:nvPr/>
          </p:nvSpPr>
          <p:spPr bwMode="auto">
            <a:xfrm>
              <a:off x="5354" y="1377"/>
              <a:ext cx="476"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Color</a:t>
              </a:r>
              <a:endParaRPr lang="en-ID" sz="1600">
                <a:effectLst/>
                <a:latin typeface="Times New Roman" panose="02020603050405020304" pitchFamily="18" charset="0"/>
                <a:ea typeface="Times New Roman" panose="02020603050405020304" pitchFamily="18" charset="0"/>
              </a:endParaRPr>
            </a:p>
          </p:txBody>
        </p:sp>
        <p:sp>
          <p:nvSpPr>
            <p:cNvPr id="56" name="Text Box 139">
              <a:extLst>
                <a:ext uri="{FF2B5EF4-FFF2-40B4-BE49-F238E27FC236}">
                  <a16:creationId xmlns:a16="http://schemas.microsoft.com/office/drawing/2014/main" id="{90BE2D34-5B3A-334F-8A7F-5870CCE9A26D}"/>
                </a:ext>
              </a:extLst>
            </p:cNvPr>
            <p:cNvSpPr txBox="1">
              <a:spLocks noChangeAspect="1" noEditPoints="1" noChangeArrowheads="1" noChangeShapeType="1" noTextEdit="1"/>
            </p:cNvSpPr>
            <p:nvPr/>
          </p:nvSpPr>
          <p:spPr bwMode="auto">
            <a:xfrm>
              <a:off x="7531" y="1388"/>
              <a:ext cx="643"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Texture</a:t>
              </a:r>
              <a:endParaRPr lang="en-ID" sz="1600">
                <a:effectLst/>
                <a:latin typeface="Times New Roman" panose="02020603050405020304" pitchFamily="18" charset="0"/>
                <a:ea typeface="Times New Roman" panose="02020603050405020304" pitchFamily="18" charset="0"/>
              </a:endParaRPr>
            </a:p>
          </p:txBody>
        </p:sp>
        <p:sp>
          <p:nvSpPr>
            <p:cNvPr id="57" name="Text Box 138">
              <a:extLst>
                <a:ext uri="{FF2B5EF4-FFF2-40B4-BE49-F238E27FC236}">
                  <a16:creationId xmlns:a16="http://schemas.microsoft.com/office/drawing/2014/main" id="{2DF6CB3D-BBB4-5642-8B03-CD17FE789777}"/>
                </a:ext>
              </a:extLst>
            </p:cNvPr>
            <p:cNvSpPr txBox="1">
              <a:spLocks noChangeAspect="1" noEditPoints="1" noChangeArrowheads="1" noChangeShapeType="1" noTextEdit="1"/>
            </p:cNvSpPr>
            <p:nvPr/>
          </p:nvSpPr>
          <p:spPr bwMode="auto">
            <a:xfrm>
              <a:off x="9848" y="1383"/>
              <a:ext cx="409"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Vein</a:t>
              </a:r>
              <a:endParaRPr lang="en-ID" sz="1600">
                <a:effectLst/>
                <a:latin typeface="Times New Roman" panose="02020603050405020304" pitchFamily="18" charset="0"/>
                <a:ea typeface="Times New Roman" panose="02020603050405020304" pitchFamily="18" charset="0"/>
              </a:endParaRPr>
            </a:p>
          </p:txBody>
        </p:sp>
        <p:sp>
          <p:nvSpPr>
            <p:cNvPr id="58" name="Text Box 137">
              <a:extLst>
                <a:ext uri="{FF2B5EF4-FFF2-40B4-BE49-F238E27FC236}">
                  <a16:creationId xmlns:a16="http://schemas.microsoft.com/office/drawing/2014/main" id="{0D1DDF01-0314-EF4E-A8BE-118EE307A30E}"/>
                </a:ext>
              </a:extLst>
            </p:cNvPr>
            <p:cNvSpPr txBox="1">
              <a:spLocks noChangeAspect="1" noEditPoints="1" noChangeArrowheads="1" noChangeShapeType="1" noTextEdit="1"/>
            </p:cNvSpPr>
            <p:nvPr/>
          </p:nvSpPr>
          <p:spPr bwMode="auto">
            <a:xfrm>
              <a:off x="1769" y="1984"/>
              <a:ext cx="676"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Contour</a:t>
              </a:r>
              <a:endParaRPr lang="en-ID" sz="1600">
                <a:effectLst/>
                <a:latin typeface="Times New Roman" panose="02020603050405020304" pitchFamily="18" charset="0"/>
                <a:ea typeface="Times New Roman" panose="02020603050405020304" pitchFamily="18" charset="0"/>
              </a:endParaRPr>
            </a:p>
          </p:txBody>
        </p:sp>
        <p:sp>
          <p:nvSpPr>
            <p:cNvPr id="59" name="Text Box 136">
              <a:extLst>
                <a:ext uri="{FF2B5EF4-FFF2-40B4-BE49-F238E27FC236}">
                  <a16:creationId xmlns:a16="http://schemas.microsoft.com/office/drawing/2014/main" id="{9A4946F4-B821-4041-BF48-556DFE8E5D42}"/>
                </a:ext>
              </a:extLst>
            </p:cNvPr>
            <p:cNvSpPr txBox="1">
              <a:spLocks noChangeAspect="1" noEditPoints="1" noChangeArrowheads="1" noChangeShapeType="1" noTextEdit="1"/>
            </p:cNvSpPr>
            <p:nvPr/>
          </p:nvSpPr>
          <p:spPr bwMode="auto">
            <a:xfrm>
              <a:off x="3624" y="2002"/>
              <a:ext cx="531"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region</a:t>
              </a:r>
              <a:endParaRPr lang="en-ID" sz="1600">
                <a:effectLst/>
                <a:latin typeface="Times New Roman" panose="02020603050405020304" pitchFamily="18" charset="0"/>
                <a:ea typeface="Times New Roman" panose="02020603050405020304" pitchFamily="18" charset="0"/>
              </a:endParaRPr>
            </a:p>
          </p:txBody>
        </p:sp>
        <p:sp>
          <p:nvSpPr>
            <p:cNvPr id="60" name="Text Box 135">
              <a:extLst>
                <a:ext uri="{FF2B5EF4-FFF2-40B4-BE49-F238E27FC236}">
                  <a16:creationId xmlns:a16="http://schemas.microsoft.com/office/drawing/2014/main" id="{44300304-5CA6-6247-9BAE-BB68806F931D}"/>
                </a:ext>
              </a:extLst>
            </p:cNvPr>
            <p:cNvSpPr txBox="1">
              <a:spLocks noChangeAspect="1" noEditPoints="1" noChangeArrowheads="1" noChangeShapeType="1" noTextEdit="1"/>
            </p:cNvSpPr>
            <p:nvPr/>
          </p:nvSpPr>
          <p:spPr bwMode="auto">
            <a:xfrm>
              <a:off x="6827" y="2069"/>
              <a:ext cx="576"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Spatial</a:t>
              </a:r>
              <a:endParaRPr lang="en-ID" sz="1600">
                <a:effectLst/>
                <a:latin typeface="Times New Roman" panose="02020603050405020304" pitchFamily="18" charset="0"/>
                <a:ea typeface="Times New Roman" panose="02020603050405020304" pitchFamily="18" charset="0"/>
              </a:endParaRPr>
            </a:p>
          </p:txBody>
        </p:sp>
        <p:sp>
          <p:nvSpPr>
            <p:cNvPr id="61" name="Text Box 134">
              <a:extLst>
                <a:ext uri="{FF2B5EF4-FFF2-40B4-BE49-F238E27FC236}">
                  <a16:creationId xmlns:a16="http://schemas.microsoft.com/office/drawing/2014/main" id="{9967696A-165F-6840-9CCB-8277510D1DA5}"/>
                </a:ext>
              </a:extLst>
            </p:cNvPr>
            <p:cNvSpPr txBox="1">
              <a:spLocks noChangeAspect="1" noEditPoints="1" noChangeArrowheads="1" noChangeShapeType="1" noTextEdit="1"/>
            </p:cNvSpPr>
            <p:nvPr/>
          </p:nvSpPr>
          <p:spPr bwMode="auto">
            <a:xfrm>
              <a:off x="8301" y="2048"/>
              <a:ext cx="676"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05"/>
                </a:lnSpc>
              </a:pPr>
              <a:r>
                <a:rPr lang="en-US" sz="1600">
                  <a:solidFill>
                    <a:srgbClr val="FFFFFF"/>
                  </a:solidFill>
                  <a:effectLst/>
                  <a:latin typeface="Times New Roman" panose="02020603050405020304" pitchFamily="18" charset="0"/>
                  <a:ea typeface="Times New Roman" panose="02020603050405020304" pitchFamily="18" charset="0"/>
                </a:rPr>
                <a:t>Spectral</a:t>
              </a:r>
              <a:endParaRPr lang="en-ID" sz="1600">
                <a:effectLst/>
                <a:latin typeface="Times New Roman" panose="02020603050405020304" pitchFamily="18" charset="0"/>
                <a:ea typeface="Times New Roman" panose="02020603050405020304" pitchFamily="18" charset="0"/>
              </a:endParaRPr>
            </a:p>
          </p:txBody>
        </p:sp>
        <p:sp>
          <p:nvSpPr>
            <p:cNvPr id="62" name="Text Box 133">
              <a:extLst>
                <a:ext uri="{FF2B5EF4-FFF2-40B4-BE49-F238E27FC236}">
                  <a16:creationId xmlns:a16="http://schemas.microsoft.com/office/drawing/2014/main" id="{EE686DDF-132D-3D48-B5B9-57A5897DC3D7}"/>
                </a:ext>
              </a:extLst>
            </p:cNvPr>
            <p:cNvSpPr txBox="1">
              <a:spLocks noChangeAspect="1" noEditPoints="1" noChangeArrowheads="1" noChangeShapeType="1" noTextEdit="1"/>
            </p:cNvSpPr>
            <p:nvPr/>
          </p:nvSpPr>
          <p:spPr bwMode="auto">
            <a:xfrm>
              <a:off x="1575" y="2610"/>
              <a:ext cx="1065" cy="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algn="ctr">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Basic and morphologic al: (e.g Diameter Perimeter,ec centricity), CSS,Fourier, Fractal</a:t>
              </a:r>
              <a:endParaRPr lang="en-ID" sz="1600">
                <a:effectLst/>
                <a:latin typeface="Times New Roman" panose="02020603050405020304" pitchFamily="18" charset="0"/>
                <a:ea typeface="Times New Roman" panose="02020603050405020304" pitchFamily="18" charset="0"/>
              </a:endParaRPr>
            </a:p>
          </p:txBody>
        </p:sp>
        <p:sp>
          <p:nvSpPr>
            <p:cNvPr id="63" name="Text Box 132">
              <a:extLst>
                <a:ext uri="{FF2B5EF4-FFF2-40B4-BE49-F238E27FC236}">
                  <a16:creationId xmlns:a16="http://schemas.microsoft.com/office/drawing/2014/main" id="{BF899F2E-D649-C445-9A51-1990B40FE371}"/>
                </a:ext>
              </a:extLst>
            </p:cNvPr>
            <p:cNvSpPr txBox="1">
              <a:spLocks noChangeAspect="1" noEditPoints="1" noChangeArrowheads="1" noChangeShapeType="1" noTextEdit="1"/>
            </p:cNvSpPr>
            <p:nvPr/>
          </p:nvSpPr>
          <p:spPr bwMode="auto">
            <a:xfrm>
              <a:off x="3163" y="2590"/>
              <a:ext cx="1453" cy="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algn="ctr">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Basic and morphological: (e.g area, convex hull, form factor), Image moments(Hu, Zernike),Local features(SIFT, HOG,LBP,SURF</a:t>
              </a:r>
              <a:endParaRPr lang="en-ID" sz="1600">
                <a:effectLst/>
                <a:latin typeface="Times New Roman" panose="02020603050405020304" pitchFamily="18" charset="0"/>
                <a:ea typeface="Times New Roman" panose="02020603050405020304" pitchFamily="18" charset="0"/>
              </a:endParaRPr>
            </a:p>
            <a:p>
              <a:pPr marR="11430" algn="ctr">
                <a:lnSpc>
                  <a:spcPts val="1055"/>
                </a:lnSpc>
              </a:pPr>
              <a:r>
                <a:rPr lang="en-US" sz="1600">
                  <a:solidFill>
                    <a:srgbClr val="FFFFFF"/>
                  </a:solidFill>
                  <a:effectLst/>
                  <a:latin typeface="Times New Roman" panose="02020603050405020304" pitchFamily="18" charset="0"/>
                  <a:ea typeface="Times New Roman" panose="02020603050405020304" pitchFamily="18" charset="0"/>
                </a:rPr>
                <a:t>)</a:t>
              </a:r>
              <a:endParaRPr lang="en-ID" sz="1600">
                <a:effectLst/>
                <a:latin typeface="Times New Roman" panose="02020603050405020304" pitchFamily="18" charset="0"/>
                <a:ea typeface="Times New Roman" panose="02020603050405020304" pitchFamily="18" charset="0"/>
              </a:endParaRPr>
            </a:p>
          </p:txBody>
        </p:sp>
        <p:sp>
          <p:nvSpPr>
            <p:cNvPr id="64" name="Text Box 131">
              <a:extLst>
                <a:ext uri="{FF2B5EF4-FFF2-40B4-BE49-F238E27FC236}">
                  <a16:creationId xmlns:a16="http://schemas.microsoft.com/office/drawing/2014/main" id="{4F91533D-E1B2-5940-9512-F0C102910B1D}"/>
                </a:ext>
              </a:extLst>
            </p:cNvPr>
            <p:cNvSpPr txBox="1">
              <a:spLocks noChangeAspect="1" noEditPoints="1" noChangeArrowheads="1" noChangeShapeType="1" noTextEdit="1"/>
            </p:cNvSpPr>
            <p:nvPr/>
          </p:nvSpPr>
          <p:spPr bwMode="auto">
            <a:xfrm>
              <a:off x="5133" y="2785"/>
              <a:ext cx="898" cy="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algn="ctr">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Color moments, color histograms</a:t>
              </a:r>
              <a:endParaRPr lang="en-ID" sz="1600">
                <a:effectLst/>
                <a:latin typeface="Times New Roman" panose="02020603050405020304" pitchFamily="18" charset="0"/>
                <a:ea typeface="Times New Roman" panose="02020603050405020304" pitchFamily="18" charset="0"/>
              </a:endParaRPr>
            </a:p>
          </p:txBody>
        </p:sp>
        <p:sp>
          <p:nvSpPr>
            <p:cNvPr id="65" name="Text Box 130">
              <a:extLst>
                <a:ext uri="{FF2B5EF4-FFF2-40B4-BE49-F238E27FC236}">
                  <a16:creationId xmlns:a16="http://schemas.microsoft.com/office/drawing/2014/main" id="{E1E69E04-1BFC-414D-ACA9-DA10056AF029}"/>
                </a:ext>
              </a:extLst>
            </p:cNvPr>
            <p:cNvSpPr txBox="1">
              <a:spLocks noChangeAspect="1" noEditPoints="1" noChangeArrowheads="1" noChangeShapeType="1" noTextEdit="1"/>
            </p:cNvSpPr>
            <p:nvPr/>
          </p:nvSpPr>
          <p:spPr bwMode="auto">
            <a:xfrm>
              <a:off x="6613" y="2727"/>
              <a:ext cx="1003"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algn="ctr">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GLCM,Frac tal,   LBP,SURF</a:t>
              </a:r>
              <a:endParaRPr lang="en-ID" sz="1600">
                <a:effectLst/>
                <a:latin typeface="Times New Roman" panose="02020603050405020304" pitchFamily="18" charset="0"/>
                <a:ea typeface="Times New Roman" panose="02020603050405020304" pitchFamily="18" charset="0"/>
              </a:endParaRPr>
            </a:p>
          </p:txBody>
        </p:sp>
        <p:sp>
          <p:nvSpPr>
            <p:cNvPr id="66" name="Text Box 129">
              <a:extLst>
                <a:ext uri="{FF2B5EF4-FFF2-40B4-BE49-F238E27FC236}">
                  <a16:creationId xmlns:a16="http://schemas.microsoft.com/office/drawing/2014/main" id="{A9EFECD9-BCB1-FD49-978D-388A5263A22D}"/>
                </a:ext>
              </a:extLst>
            </p:cNvPr>
            <p:cNvSpPr txBox="1">
              <a:spLocks noChangeAspect="1" noEditPoints="1" noChangeArrowheads="1" noChangeShapeType="1" noTextEdit="1"/>
            </p:cNvSpPr>
            <p:nvPr/>
          </p:nvSpPr>
          <p:spPr bwMode="auto">
            <a:xfrm>
              <a:off x="8271" y="2783"/>
              <a:ext cx="737" cy="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indent="-635" algn="ctr">
                <a:lnSpc>
                  <a:spcPct val="90000"/>
                </a:lnSpc>
                <a:spcBef>
                  <a:spcPts val="50"/>
                </a:spcBef>
                <a:spcAft>
                  <a:spcPts val="0"/>
                </a:spcAft>
              </a:pPr>
              <a:r>
                <a:rPr lang="en-US" sz="1600">
                  <a:solidFill>
                    <a:srgbClr val="FFFFFF"/>
                  </a:solidFill>
                  <a:effectLst/>
                  <a:latin typeface="Times New Roman" panose="02020603050405020304" pitchFamily="18" charset="0"/>
                  <a:ea typeface="Times New Roman" panose="02020603050405020304" pitchFamily="18" charset="0"/>
                </a:rPr>
                <a:t>Gabor filter, Fourier, Wavelet, Curvelet</a:t>
              </a:r>
              <a:endParaRPr lang="en-ID" sz="1600">
                <a:effectLst/>
                <a:latin typeface="Times New Roman" panose="02020603050405020304" pitchFamily="18" charset="0"/>
                <a:ea typeface="Times New Roman" panose="02020603050405020304" pitchFamily="18" charset="0"/>
              </a:endParaRPr>
            </a:p>
          </p:txBody>
        </p:sp>
        <p:sp>
          <p:nvSpPr>
            <p:cNvPr id="67" name="Text Box 128">
              <a:extLst>
                <a:ext uri="{FF2B5EF4-FFF2-40B4-BE49-F238E27FC236}">
                  <a16:creationId xmlns:a16="http://schemas.microsoft.com/office/drawing/2014/main" id="{E9D5CA28-3984-504E-90F2-738702FEE06F}"/>
                </a:ext>
              </a:extLst>
            </p:cNvPr>
            <p:cNvSpPr txBox="1">
              <a:spLocks noChangeAspect="1" noEditPoints="1" noChangeArrowheads="1" noChangeShapeType="1" noTextEdit="1"/>
            </p:cNvSpPr>
            <p:nvPr/>
          </p:nvSpPr>
          <p:spPr bwMode="auto">
            <a:xfrm>
              <a:off x="9593" y="2193"/>
              <a:ext cx="920" cy="1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algn="ctr">
                <a:lnSpc>
                  <a:spcPct val="90000"/>
                </a:lnSpc>
                <a:spcBef>
                  <a:spcPts val="50"/>
                </a:spcBef>
                <a:spcAft>
                  <a:spcPts val="0"/>
                </a:spcAft>
              </a:pPr>
              <a:r>
                <a:rPr lang="en-US" sz="1600" spc="-5">
                  <a:solidFill>
                    <a:srgbClr val="FFFFFF"/>
                  </a:solidFill>
                  <a:effectLst/>
                  <a:latin typeface="Times New Roman" panose="02020603050405020304" pitchFamily="18" charset="0"/>
                  <a:ea typeface="Times New Roman" panose="02020603050405020304" pitchFamily="18" charset="0"/>
                </a:rPr>
                <a:t>Morpholog </a:t>
              </a:r>
              <a:r>
                <a:rPr lang="en-US" sz="1600">
                  <a:solidFill>
                    <a:srgbClr val="FFFFFF"/>
                  </a:solidFill>
                  <a:effectLst/>
                  <a:latin typeface="Times New Roman" panose="02020603050405020304" pitchFamily="18" charset="0"/>
                  <a:ea typeface="Times New Roman" panose="02020603050405020304" pitchFamily="18" charset="0"/>
                </a:rPr>
                <a:t>ical,Graph representat ions, Fractal, SIFT</a:t>
              </a:r>
              <a:endParaRPr lang="en-ID" sz="160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648607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5ECBF-A87F-B448-8D6D-4DEDC23AF112}"/>
              </a:ext>
            </a:extLst>
          </p:cNvPr>
          <p:cNvSpPr>
            <a:spLocks noGrp="1"/>
          </p:cNvSpPr>
          <p:nvPr>
            <p:ph type="title"/>
          </p:nvPr>
        </p:nvSpPr>
        <p:spPr>
          <a:xfrm>
            <a:off x="838200" y="0"/>
            <a:ext cx="10515600" cy="743919"/>
          </a:xfrm>
        </p:spPr>
        <p:txBody>
          <a:bodyPr/>
          <a:lstStyle/>
          <a:p>
            <a:pPr algn="ctr"/>
            <a:r>
              <a:rPr lang="en-US" dirty="0" err="1"/>
              <a:t>Tabel</a:t>
            </a:r>
            <a:r>
              <a:rPr lang="en-US" dirty="0"/>
              <a:t> </a:t>
            </a:r>
            <a:r>
              <a:rPr lang="en-US" dirty="0" err="1"/>
              <a:t>Perbandingan</a:t>
            </a:r>
            <a:r>
              <a:rPr lang="en-US" dirty="0"/>
              <a:t> </a:t>
            </a:r>
            <a:r>
              <a:rPr lang="en-US" dirty="0" err="1"/>
              <a:t>Metode</a:t>
            </a:r>
            <a:r>
              <a:rPr lang="en-US" dirty="0"/>
              <a:t> </a:t>
            </a:r>
            <a:r>
              <a:rPr lang="en-US" dirty="0" err="1"/>
              <a:t>Ekstraksi</a:t>
            </a:r>
            <a:r>
              <a:rPr lang="en-US" dirty="0"/>
              <a:t> Fitur</a:t>
            </a:r>
          </a:p>
        </p:txBody>
      </p:sp>
      <p:graphicFrame>
        <p:nvGraphicFramePr>
          <p:cNvPr id="6" name="Table 5">
            <a:extLst>
              <a:ext uri="{FF2B5EF4-FFF2-40B4-BE49-F238E27FC236}">
                <a16:creationId xmlns:a16="http://schemas.microsoft.com/office/drawing/2014/main" id="{2FEF60A7-346A-4749-8950-139A2AE12864}"/>
              </a:ext>
            </a:extLst>
          </p:cNvPr>
          <p:cNvGraphicFramePr>
            <a:graphicFrameLocks noGrp="1"/>
          </p:cNvGraphicFramePr>
          <p:nvPr>
            <p:extLst>
              <p:ext uri="{D42A27DB-BD31-4B8C-83A1-F6EECF244321}">
                <p14:modId xmlns:p14="http://schemas.microsoft.com/office/powerpoint/2010/main" val="459222794"/>
              </p:ext>
            </p:extLst>
          </p:nvPr>
        </p:nvGraphicFramePr>
        <p:xfrm>
          <a:off x="838200" y="896446"/>
          <a:ext cx="10876472" cy="5923783"/>
        </p:xfrm>
        <a:graphic>
          <a:graphicData uri="http://schemas.openxmlformats.org/drawingml/2006/table">
            <a:tbl>
              <a:tblPr firstRow="1" firstCol="1" lastRow="1" lastCol="1" bandRow="1" bandCol="1">
                <a:tableStyleId>{5C22544A-7EE6-4342-B048-85BDC9FD1C3A}</a:tableStyleId>
              </a:tblPr>
              <a:tblGrid>
                <a:gridCol w="847855">
                  <a:extLst>
                    <a:ext uri="{9D8B030D-6E8A-4147-A177-3AD203B41FA5}">
                      <a16:colId xmlns:a16="http://schemas.microsoft.com/office/drawing/2014/main" val="126666923"/>
                    </a:ext>
                  </a:extLst>
                </a:gridCol>
                <a:gridCol w="1398791">
                  <a:extLst>
                    <a:ext uri="{9D8B030D-6E8A-4147-A177-3AD203B41FA5}">
                      <a16:colId xmlns:a16="http://schemas.microsoft.com/office/drawing/2014/main" val="3303827743"/>
                    </a:ext>
                  </a:extLst>
                </a:gridCol>
                <a:gridCol w="2668879">
                  <a:extLst>
                    <a:ext uri="{9D8B030D-6E8A-4147-A177-3AD203B41FA5}">
                      <a16:colId xmlns:a16="http://schemas.microsoft.com/office/drawing/2014/main" val="3609163670"/>
                    </a:ext>
                  </a:extLst>
                </a:gridCol>
                <a:gridCol w="2824676">
                  <a:extLst>
                    <a:ext uri="{9D8B030D-6E8A-4147-A177-3AD203B41FA5}">
                      <a16:colId xmlns:a16="http://schemas.microsoft.com/office/drawing/2014/main" val="1137716609"/>
                    </a:ext>
                  </a:extLst>
                </a:gridCol>
                <a:gridCol w="3136271">
                  <a:extLst>
                    <a:ext uri="{9D8B030D-6E8A-4147-A177-3AD203B41FA5}">
                      <a16:colId xmlns:a16="http://schemas.microsoft.com/office/drawing/2014/main" val="941686062"/>
                    </a:ext>
                  </a:extLst>
                </a:gridCol>
              </a:tblGrid>
              <a:tr h="399877">
                <a:tc>
                  <a:txBody>
                    <a:bodyPr/>
                    <a:lstStyle/>
                    <a:p>
                      <a:pPr marL="68580" algn="ctr">
                        <a:spcBef>
                          <a:spcPts val="50"/>
                        </a:spcBef>
                      </a:pPr>
                      <a:r>
                        <a:rPr lang="en-US" sz="1400" dirty="0">
                          <a:effectLst/>
                        </a:rPr>
                        <a:t>Feature</a:t>
                      </a:r>
                      <a:endParaRPr lang="en-ID"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236220" algn="ctr">
                        <a:lnSpc>
                          <a:spcPct val="108000"/>
                        </a:lnSpc>
                        <a:spcBef>
                          <a:spcPts val="50"/>
                        </a:spcBef>
                        <a:spcAft>
                          <a:spcPts val="0"/>
                        </a:spcAft>
                      </a:pPr>
                      <a:r>
                        <a:rPr lang="en-US" sz="1400" dirty="0">
                          <a:effectLst/>
                        </a:rPr>
                        <a:t>Extraction method</a:t>
                      </a:r>
                      <a:endParaRPr lang="en-ID"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algn="ctr">
                        <a:spcBef>
                          <a:spcPts val="50"/>
                        </a:spcBef>
                      </a:pPr>
                      <a:r>
                        <a:rPr lang="en-US" sz="1400" dirty="0">
                          <a:effectLst/>
                        </a:rPr>
                        <a:t>Reference</a:t>
                      </a:r>
                      <a:endParaRPr lang="en-ID"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7945" algn="ctr">
                        <a:spcBef>
                          <a:spcPts val="50"/>
                        </a:spcBef>
                        <a:spcAft>
                          <a:spcPts val="0"/>
                        </a:spcAft>
                      </a:pPr>
                      <a:r>
                        <a:rPr lang="en-US" sz="1400" dirty="0">
                          <a:effectLst/>
                        </a:rPr>
                        <a:t>Pros</a:t>
                      </a:r>
                      <a:endParaRPr lang="en-ID"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algn="ctr">
                        <a:spcBef>
                          <a:spcPts val="50"/>
                        </a:spcBef>
                      </a:pPr>
                      <a:r>
                        <a:rPr lang="en-US" sz="1400" dirty="0">
                          <a:effectLst/>
                        </a:rPr>
                        <a:t>Cons</a:t>
                      </a:r>
                      <a:endParaRPr lang="en-ID"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747717021"/>
                  </a:ext>
                </a:extLst>
              </a:tr>
              <a:tr h="466523">
                <a:tc rowSpan="10">
                  <a:txBody>
                    <a:bodyPr/>
                    <a:lstStyle/>
                    <a:p>
                      <a:pPr marL="68580"/>
                      <a:r>
                        <a:rPr lang="en-US" sz="1200" dirty="0">
                          <a:effectLst/>
                        </a:rPr>
                        <a:t> </a:t>
                      </a:r>
                      <a:r>
                        <a:rPr lang="en-US" sz="1800" b="1" kern="1200" dirty="0">
                          <a:solidFill>
                            <a:schemeClr val="lt1"/>
                          </a:solidFill>
                          <a:effectLst/>
                          <a:latin typeface="+mn-lt"/>
                          <a:ea typeface="+mn-ea"/>
                          <a:cs typeface="+mn-cs"/>
                        </a:rPr>
                        <a:t>Shape</a:t>
                      </a:r>
                      <a:r>
                        <a:rPr lang="en-ID" sz="1200" dirty="0">
                          <a:effectLst/>
                        </a:rPr>
                        <a:t> </a:t>
                      </a:r>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60325" algn="just">
                        <a:lnSpc>
                          <a:spcPct val="123000"/>
                        </a:lnSpc>
                        <a:spcBef>
                          <a:spcPts val="145"/>
                        </a:spcBef>
                        <a:spcAft>
                          <a:spcPts val="0"/>
                        </a:spcAft>
                        <a:tabLst>
                          <a:tab pos="549910" algn="l"/>
                        </a:tabLst>
                      </a:pPr>
                      <a:r>
                        <a:rPr lang="en-US" sz="1100" b="0" dirty="0">
                          <a:solidFill>
                            <a:schemeClr val="tx1"/>
                          </a:solidFill>
                          <a:effectLst/>
                          <a:latin typeface="+mn-lt"/>
                        </a:rPr>
                        <a:t>Canny	</a:t>
                      </a:r>
                      <a:r>
                        <a:rPr lang="en-US" sz="1100" b="0" spc="-25" dirty="0">
                          <a:solidFill>
                            <a:schemeClr val="tx1"/>
                          </a:solidFill>
                          <a:effectLst/>
                          <a:latin typeface="+mn-lt"/>
                        </a:rPr>
                        <a:t>edge </a:t>
                      </a:r>
                      <a:r>
                        <a:rPr lang="en-US" sz="1100" b="0" dirty="0">
                          <a:solidFill>
                            <a:schemeClr val="tx1"/>
                          </a:solidFill>
                          <a:effectLst/>
                          <a:latin typeface="+mn-lt"/>
                        </a:rPr>
                        <a:t>detector</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a:solidFill>
                            <a:schemeClr val="tx1"/>
                          </a:solidFill>
                          <a:effectLst/>
                          <a:latin typeface="+mn-lt"/>
                        </a:rPr>
                        <a:t>(Amlekar, Gaikwad, Manza &amp; Yannawar, 2015)</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1100" b="0">
                          <a:solidFill>
                            <a:schemeClr val="tx1"/>
                          </a:solidFill>
                          <a:effectLst/>
                          <a:latin typeface="+mn-lt"/>
                        </a:rPr>
                        <a:t>Robust to noise.</a:t>
                      </a:r>
                      <a:endParaRPr lang="en-ID" sz="1100" b="0">
                        <a:solidFill>
                          <a:schemeClr val="tx1"/>
                        </a:solidFill>
                        <a:effectLst/>
                        <a:latin typeface="+mn-lt"/>
                      </a:endParaRPr>
                    </a:p>
                    <a:p>
                      <a:pPr marL="67945" algn="just">
                        <a:spcBef>
                          <a:spcPts val="595"/>
                        </a:spcBef>
                        <a:spcAft>
                          <a:spcPts val="0"/>
                        </a:spcAft>
                      </a:pPr>
                      <a:r>
                        <a:rPr lang="en-US" sz="1100" b="0">
                          <a:solidFill>
                            <a:schemeClr val="tx1"/>
                          </a:solidFill>
                          <a:effectLst/>
                          <a:latin typeface="+mn-lt"/>
                        </a:rPr>
                        <a:t>Detects true weak edges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rPr>
                        <a:t>Time consuming due to complex algorithms.</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790264486"/>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325" algn="just">
                        <a:lnSpc>
                          <a:spcPct val="123000"/>
                        </a:lnSpc>
                        <a:spcBef>
                          <a:spcPts val="145"/>
                        </a:spcBef>
                        <a:spcAft>
                          <a:spcPts val="0"/>
                        </a:spcAft>
                      </a:pPr>
                      <a:r>
                        <a:rPr lang="en-US" sz="1100" b="0" dirty="0">
                          <a:solidFill>
                            <a:schemeClr val="tx1"/>
                          </a:solidFill>
                          <a:effectLst/>
                          <a:latin typeface="+mn-lt"/>
                          <a:ea typeface="Times New Roman" panose="02020603050405020304" pitchFamily="18" charset="0"/>
                          <a:cs typeface="Times New Roman" panose="02020603050405020304" pitchFamily="18" charset="0"/>
                        </a:rPr>
                        <a:t>Integral Contour Angle</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(Ni &amp; Wang, 2018)</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Invariant to translation, rotation and scaling. Robust to noise.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Tends to lose information in transform domain</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68408761"/>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Hu’s Moments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ea typeface="Times New Roman" panose="02020603050405020304" pitchFamily="18" charset="0"/>
                          <a:cs typeface="Times New Roman" panose="02020603050405020304" pitchFamily="18" charset="0"/>
                        </a:rPr>
                        <a:t>(</a:t>
                      </a:r>
                      <a:r>
                        <a:rPr lang="en-US" sz="1100" b="0" dirty="0" err="1">
                          <a:solidFill>
                            <a:schemeClr val="tx1"/>
                          </a:solidFill>
                          <a:effectLst/>
                          <a:latin typeface="+mn-lt"/>
                          <a:ea typeface="Times New Roman" panose="02020603050405020304" pitchFamily="18" charset="0"/>
                          <a:cs typeface="Times New Roman" panose="02020603050405020304" pitchFamily="18" charset="0"/>
                        </a:rPr>
                        <a:t>Isnanto</a:t>
                      </a:r>
                      <a:r>
                        <a:rPr lang="en-US" sz="1100" b="0" dirty="0">
                          <a:solidFill>
                            <a:schemeClr val="tx1"/>
                          </a:solidFill>
                          <a:effectLst/>
                          <a:latin typeface="+mn-lt"/>
                          <a:ea typeface="Times New Roman" panose="02020603050405020304" pitchFamily="18" charset="0"/>
                          <a:cs typeface="Times New Roman" panose="02020603050405020304" pitchFamily="18" charset="0"/>
                        </a:rPr>
                        <a:t>, Zahra, &amp; Julietta, 2017)</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960"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Invariant to scale and other geometric operations such as mirroring, rotation, reflection.</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p>
                      <a:pPr marL="67945" algn="just">
                        <a:spcBef>
                          <a:spcPts val="40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Easy to calculate.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Tends to cause redundant information</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035854168"/>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Contour and local features of apex and base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(Rojanamontien, Sihanatkathakul, Piemkaroonwong, Kamales, &amp; Watchareeruetai, 2016)</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The apical and basal angle features</a:t>
                      </a:r>
                      <a:r>
                        <a:rPr lang="en-US" sz="1100" b="0" spc="-120">
                          <a:solidFill>
                            <a:schemeClr val="tx1"/>
                          </a:solidFill>
                          <a:effectLst/>
                          <a:latin typeface="+mn-lt"/>
                          <a:ea typeface="Times New Roman" panose="02020603050405020304" pitchFamily="18" charset="0"/>
                          <a:cs typeface="Times New Roman" panose="02020603050405020304" pitchFamily="18" charset="0"/>
                        </a:rPr>
                        <a:t> </a:t>
                      </a:r>
                      <a:r>
                        <a:rPr lang="en-US" sz="1100" b="0">
                          <a:solidFill>
                            <a:schemeClr val="tx1"/>
                          </a:solidFill>
                          <a:effectLst/>
                          <a:latin typeface="+mn-lt"/>
                          <a:ea typeface="Times New Roman" panose="02020603050405020304" pitchFamily="18" charset="0"/>
                          <a:cs typeface="Times New Roman" panose="02020603050405020304" pitchFamily="18" charset="0"/>
                        </a:rPr>
                        <a:t>when included with other shape descriptors increased the accuracy of</a:t>
                      </a:r>
                      <a:r>
                        <a:rPr lang="en-US" sz="1100" b="0" spc="-10">
                          <a:solidFill>
                            <a:schemeClr val="tx1"/>
                          </a:solidFill>
                          <a:effectLst/>
                          <a:latin typeface="+mn-lt"/>
                          <a:ea typeface="Times New Roman" panose="02020603050405020304" pitchFamily="18" charset="0"/>
                          <a:cs typeface="Times New Roman" panose="02020603050405020304" pitchFamily="18" charset="0"/>
                        </a:rPr>
                        <a:t> </a:t>
                      </a:r>
                      <a:r>
                        <a:rPr lang="en-US" sz="1100" b="0">
                          <a:solidFill>
                            <a:schemeClr val="tx1"/>
                          </a:solidFill>
                          <a:effectLst/>
                          <a:latin typeface="+mn-lt"/>
                          <a:ea typeface="Times New Roman" panose="02020603050405020304" pitchFamily="18" charset="0"/>
                          <a:cs typeface="Times New Roman" panose="02020603050405020304" pitchFamily="18" charset="0"/>
                        </a:rPr>
                        <a:t>recognition.</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Position of apex and base had to be given manually</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742526918"/>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130810"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Multiscale Triangle Representations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dirty="0">
                          <a:solidFill>
                            <a:schemeClr val="tx1"/>
                          </a:solidFill>
                          <a:effectLst/>
                          <a:latin typeface="+mn-lt"/>
                          <a:ea typeface="Times New Roman" panose="02020603050405020304" pitchFamily="18" charset="0"/>
                          <a:cs typeface="Times New Roman" panose="02020603050405020304" pitchFamily="18" charset="0"/>
                        </a:rPr>
                        <a:t>(</a:t>
                      </a:r>
                      <a:r>
                        <a:rPr lang="en-US" sz="1100" b="0" dirty="0" err="1">
                          <a:solidFill>
                            <a:schemeClr val="tx1"/>
                          </a:solidFill>
                          <a:effectLst/>
                          <a:latin typeface="+mn-lt"/>
                          <a:ea typeface="Times New Roman" panose="02020603050405020304" pitchFamily="18" charset="0"/>
                          <a:cs typeface="Times New Roman" panose="02020603050405020304" pitchFamily="18" charset="0"/>
                        </a:rPr>
                        <a:t>Mouine</a:t>
                      </a:r>
                      <a:r>
                        <a:rPr lang="en-US" sz="1100" b="0"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err="1">
                          <a:solidFill>
                            <a:schemeClr val="tx1"/>
                          </a:solidFill>
                          <a:effectLst/>
                          <a:latin typeface="+mn-lt"/>
                          <a:ea typeface="Times New Roman" panose="02020603050405020304" pitchFamily="18" charset="0"/>
                          <a:cs typeface="Times New Roman" panose="02020603050405020304" pitchFamily="18" charset="0"/>
                        </a:rPr>
                        <a:t>Yahiaoui</a:t>
                      </a:r>
                      <a:r>
                        <a:rPr lang="en-US" sz="1100" b="0" dirty="0">
                          <a:solidFill>
                            <a:schemeClr val="tx1"/>
                          </a:solidFill>
                          <a:effectLst/>
                          <a:latin typeface="+mn-lt"/>
                          <a:ea typeface="Times New Roman" panose="02020603050405020304" pitchFamily="18" charset="0"/>
                          <a:cs typeface="Times New Roman" panose="02020603050405020304" pitchFamily="18" charset="0"/>
                        </a:rPr>
                        <a:t>, &amp; </a:t>
                      </a:r>
                      <a:r>
                        <a:rPr lang="en-US" sz="1100" b="0" dirty="0" err="1">
                          <a:solidFill>
                            <a:schemeClr val="tx1"/>
                          </a:solidFill>
                          <a:effectLst/>
                          <a:latin typeface="+mn-lt"/>
                          <a:ea typeface="Times New Roman" panose="02020603050405020304" pitchFamily="18" charset="0"/>
                          <a:cs typeface="Times New Roman" panose="02020603050405020304" pitchFamily="18" charset="0"/>
                        </a:rPr>
                        <a:t>Verroust</a:t>
                      </a:r>
                      <a:r>
                        <a:rPr lang="en-US" sz="1100" b="0"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err="1">
                          <a:solidFill>
                            <a:schemeClr val="tx1"/>
                          </a:solidFill>
                          <a:effectLst/>
                          <a:latin typeface="+mn-lt"/>
                          <a:ea typeface="Times New Roman" panose="02020603050405020304" pitchFamily="18" charset="0"/>
                          <a:cs typeface="Times New Roman" panose="02020603050405020304" pitchFamily="18" charset="0"/>
                        </a:rPr>
                        <a:t>Blondet</a:t>
                      </a:r>
                      <a:r>
                        <a:rPr lang="en-US" sz="1100" b="0" dirty="0">
                          <a:solidFill>
                            <a:schemeClr val="tx1"/>
                          </a:solidFill>
                          <a:effectLst/>
                          <a:latin typeface="+mn-lt"/>
                          <a:ea typeface="Times New Roman" panose="02020603050405020304" pitchFamily="18" charset="0"/>
                          <a:cs typeface="Times New Roman" panose="02020603050405020304" pitchFamily="18" charset="0"/>
                        </a:rPr>
                        <a:t>, 2013)</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The angular information combined with triangle side length prove to be more precise.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p>
                      <a:pPr marL="67945" algn="just">
                        <a:spcBef>
                          <a:spcPts val="40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Robust to partial occlusion</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Takes more time.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860418252"/>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960" algn="just">
                        <a:lnSpc>
                          <a:spcPct val="123000"/>
                        </a:lnSpc>
                        <a:spcBef>
                          <a:spcPts val="145"/>
                        </a:spcBef>
                        <a:spcAft>
                          <a:spcPts val="0"/>
                        </a:spcAft>
                        <a:tabLst>
                          <a:tab pos="500380" algn="l"/>
                        </a:tabLst>
                      </a:pPr>
                      <a:r>
                        <a:rPr lang="en-US" sz="1100" b="0">
                          <a:solidFill>
                            <a:schemeClr val="tx1"/>
                          </a:solidFill>
                          <a:effectLst/>
                          <a:latin typeface="+mn-lt"/>
                          <a:ea typeface="Times New Roman" panose="02020603050405020304" pitchFamily="18" charset="0"/>
                          <a:cs typeface="Times New Roman" panose="02020603050405020304" pitchFamily="18" charset="0"/>
                        </a:rPr>
                        <a:t>Shape	</a:t>
                      </a:r>
                      <a:r>
                        <a:rPr lang="en-US" sz="1100" b="0" spc="-20">
                          <a:solidFill>
                            <a:schemeClr val="tx1"/>
                          </a:solidFill>
                          <a:effectLst/>
                          <a:latin typeface="+mn-lt"/>
                          <a:ea typeface="Times New Roman" panose="02020603050405020304" pitchFamily="18" charset="0"/>
                          <a:cs typeface="Times New Roman" panose="02020603050405020304" pitchFamily="18" charset="0"/>
                        </a:rPr>
                        <a:t>Based </a:t>
                      </a:r>
                      <a:r>
                        <a:rPr lang="en-US" sz="1100" b="0">
                          <a:solidFill>
                            <a:schemeClr val="tx1"/>
                          </a:solidFill>
                          <a:effectLst/>
                          <a:latin typeface="+mn-lt"/>
                          <a:ea typeface="Times New Roman" panose="02020603050405020304" pitchFamily="18" charset="0"/>
                          <a:cs typeface="Times New Roman" panose="02020603050405020304" pitchFamily="18" charset="0"/>
                        </a:rPr>
                        <a:t>Image</a:t>
                      </a:r>
                      <a:r>
                        <a:rPr lang="en-US" sz="1100" b="0" spc="-5">
                          <a:solidFill>
                            <a:schemeClr val="tx1"/>
                          </a:solidFill>
                          <a:effectLst/>
                          <a:latin typeface="+mn-lt"/>
                          <a:ea typeface="Times New Roman" panose="02020603050405020304" pitchFamily="18" charset="0"/>
                          <a:cs typeface="Times New Roman" panose="02020603050405020304" pitchFamily="18" charset="0"/>
                        </a:rPr>
                        <a:t> </a:t>
                      </a:r>
                      <a:r>
                        <a:rPr lang="en-US" sz="1100" b="0">
                          <a:solidFill>
                            <a:schemeClr val="tx1"/>
                          </a:solidFill>
                          <a:effectLst/>
                          <a:latin typeface="+mn-lt"/>
                          <a:ea typeface="Times New Roman" panose="02020603050405020304" pitchFamily="18" charset="0"/>
                          <a:cs typeface="Times New Roman" panose="02020603050405020304" pitchFamily="18" charset="0"/>
                        </a:rPr>
                        <a:t>Retrieval</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ea typeface="Times New Roman" panose="02020603050405020304" pitchFamily="18" charset="0"/>
                          <a:cs typeface="Times New Roman" panose="02020603050405020304" pitchFamily="18" charset="0"/>
                        </a:rPr>
                        <a:t>(Caballero &amp; Aranda, 2010)</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Combines contour and region-based descriptors for speed up the process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Not very efficient at larger scale.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772017926"/>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CSS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ea typeface="Times New Roman" panose="02020603050405020304" pitchFamily="18" charset="0"/>
                          <a:cs typeface="Times New Roman" panose="02020603050405020304" pitchFamily="18" charset="0"/>
                        </a:rPr>
                        <a:t>(Kumar et al., 2012)</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59690"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It is powerful descriptor as it sums up all contour information including concavities and convexities.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tabLst>
                          <a:tab pos="601345" algn="l"/>
                          <a:tab pos="927100" algn="l"/>
                          <a:tab pos="1396365" algn="l"/>
                        </a:tabLst>
                      </a:pPr>
                      <a:r>
                        <a:rPr lang="en-US" sz="1100" b="0">
                          <a:solidFill>
                            <a:schemeClr val="tx1"/>
                          </a:solidFill>
                          <a:effectLst/>
                          <a:latin typeface="+mn-lt"/>
                          <a:ea typeface="Times New Roman" panose="02020603050405020304" pitchFamily="18" charset="0"/>
                          <a:cs typeface="Times New Roman" panose="02020603050405020304" pitchFamily="18" charset="0"/>
                        </a:rPr>
                        <a:t>Variation	and	contour	</a:t>
                      </a:r>
                      <a:r>
                        <a:rPr lang="en-US" sz="1100" b="0" spc="-15">
                          <a:solidFill>
                            <a:schemeClr val="tx1"/>
                          </a:solidFill>
                          <a:effectLst/>
                          <a:latin typeface="+mn-lt"/>
                          <a:ea typeface="Times New Roman" panose="02020603050405020304" pitchFamily="18" charset="0"/>
                          <a:cs typeface="Times New Roman" panose="02020603050405020304" pitchFamily="18" charset="0"/>
                        </a:rPr>
                        <a:t>aliasing. </a:t>
                      </a:r>
                      <a:r>
                        <a:rPr lang="en-US" sz="1100" b="0">
                          <a:solidFill>
                            <a:schemeClr val="tx1"/>
                          </a:solidFill>
                          <a:effectLst/>
                          <a:latin typeface="+mn-lt"/>
                          <a:ea typeface="Times New Roman" panose="02020603050405020304" pitchFamily="18" charset="0"/>
                          <a:cs typeface="Times New Roman" panose="02020603050405020304" pitchFamily="18" charset="0"/>
                        </a:rPr>
                        <a:t>Implementation is</a:t>
                      </a:r>
                      <a:r>
                        <a:rPr lang="en-US" sz="1100" b="0" spc="-5">
                          <a:solidFill>
                            <a:schemeClr val="tx1"/>
                          </a:solidFill>
                          <a:effectLst/>
                          <a:latin typeface="+mn-lt"/>
                          <a:ea typeface="Times New Roman" panose="02020603050405020304" pitchFamily="18" charset="0"/>
                          <a:cs typeface="Times New Roman" panose="02020603050405020304" pitchFamily="18" charset="0"/>
                        </a:rPr>
                        <a:t> </a:t>
                      </a:r>
                      <a:r>
                        <a:rPr lang="en-US" sz="1100" b="0">
                          <a:solidFill>
                            <a:schemeClr val="tx1"/>
                          </a:solidFill>
                          <a:effectLst/>
                          <a:latin typeface="+mn-lt"/>
                          <a:ea typeface="Times New Roman" panose="02020603050405020304" pitchFamily="18" charset="0"/>
                          <a:cs typeface="Times New Roman" panose="02020603050405020304" pitchFamily="18" charset="0"/>
                        </a:rPr>
                        <a:t>complex.</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660114903"/>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Curvilinear shape descriptor</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(Herdiyeni, Lubis, &amp; Douady, 2016)</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960"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Histograms were constructed for all shape descriptors and it could be computed easily.</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There were miscalculations in ovate, cordate and deltoid leaf shapes.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834823771"/>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SIFT</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(Lavania &amp; Matey, 2015),</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lnSpc>
                          <a:spcPct val="123000"/>
                        </a:lnSpc>
                        <a:spcBef>
                          <a:spcPts val="145"/>
                        </a:spcBef>
                        <a:spcAft>
                          <a:spcPts val="0"/>
                        </a:spcAft>
                      </a:pPr>
                      <a:r>
                        <a:rPr lang="en-US" sz="1100" b="0" dirty="0">
                          <a:solidFill>
                            <a:schemeClr val="tx1"/>
                          </a:solidFill>
                          <a:effectLst/>
                          <a:latin typeface="+mn-lt"/>
                          <a:ea typeface="Times New Roman" panose="02020603050405020304" pitchFamily="18" charset="0"/>
                          <a:cs typeface="Times New Roman" panose="02020603050405020304" pitchFamily="18" charset="0"/>
                        </a:rPr>
                        <a:t>Invariant to rotation, translation, scaling and affine transformations</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1100" b="0">
                          <a:solidFill>
                            <a:schemeClr val="tx1"/>
                          </a:solidFill>
                          <a:effectLst/>
                          <a:latin typeface="+mn-lt"/>
                          <a:ea typeface="Times New Roman" panose="02020603050405020304" pitchFamily="18" charset="0"/>
                          <a:cs typeface="Times New Roman" panose="02020603050405020304" pitchFamily="18" charset="0"/>
                        </a:rPr>
                        <a:t>Uses a lot of dimensions. Considered heavy and costly.</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904843854"/>
                  </a:ext>
                </a:extLst>
              </a:tr>
              <a:tr h="466523">
                <a:tc vMerge="1">
                  <a:txBody>
                    <a:bodyPr/>
                    <a:lstStyle/>
                    <a:p>
                      <a:pPr marL="68580"/>
                      <a:endParaRPr lang="en-ID"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HOG</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ea typeface="Times New Roman" panose="02020603050405020304" pitchFamily="18" charset="0"/>
                          <a:cs typeface="Times New Roman" panose="02020603050405020304" pitchFamily="18" charset="0"/>
                        </a:rPr>
                        <a:t>(Lavania &amp; Matey, 2015)</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1100" b="0" dirty="0">
                          <a:solidFill>
                            <a:schemeClr val="tx1"/>
                          </a:solidFill>
                          <a:effectLst/>
                          <a:latin typeface="+mn-lt"/>
                          <a:ea typeface="Times New Roman" panose="02020603050405020304" pitchFamily="18" charset="0"/>
                          <a:cs typeface="Times New Roman" panose="02020603050405020304" pitchFamily="18" charset="0"/>
                        </a:rPr>
                        <a:t>Robust and reduces dimensions</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1100" b="0" dirty="0">
                          <a:solidFill>
                            <a:schemeClr val="tx1"/>
                          </a:solidFill>
                          <a:effectLst/>
                          <a:latin typeface="+mn-lt"/>
                          <a:ea typeface="Times New Roman" panose="02020603050405020304" pitchFamily="18" charset="0"/>
                          <a:cs typeface="Times New Roman" panose="02020603050405020304" pitchFamily="18" charset="0"/>
                        </a:rPr>
                        <a:t>Sensitive</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to</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orientation</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of</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leaf</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petiole,</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in</a:t>
                      </a:r>
                      <a:r>
                        <a:rPr lang="en-US" sz="1100" b="0" spc="-25" dirty="0">
                          <a:solidFill>
                            <a:schemeClr val="tx1"/>
                          </a:solidFill>
                          <a:effectLst/>
                          <a:latin typeface="+mn-lt"/>
                          <a:ea typeface="Times New Roman" panose="02020603050405020304" pitchFamily="18" charset="0"/>
                          <a:cs typeface="Times New Roman" panose="02020603050405020304" pitchFamily="18" charset="0"/>
                        </a:rPr>
                        <a:t> </a:t>
                      </a:r>
                      <a:r>
                        <a:rPr lang="en-US" sz="1100" b="0" dirty="0">
                          <a:solidFill>
                            <a:schemeClr val="tx1"/>
                          </a:solidFill>
                          <a:effectLst/>
                          <a:latin typeface="+mn-lt"/>
                          <a:ea typeface="Times New Roman" panose="02020603050405020304" pitchFamily="18" charset="0"/>
                          <a:cs typeface="Times New Roman" panose="02020603050405020304" pitchFamily="18" charset="0"/>
                        </a:rPr>
                        <a:t>such cases, necessary preprocessing needs to </a:t>
                      </a:r>
                      <a:r>
                        <a:rPr lang="en-US" sz="1100" b="0" spc="-30" dirty="0">
                          <a:solidFill>
                            <a:schemeClr val="tx1"/>
                          </a:solidFill>
                          <a:effectLst/>
                          <a:latin typeface="+mn-lt"/>
                          <a:ea typeface="Times New Roman" panose="02020603050405020304" pitchFamily="18" charset="0"/>
                          <a:cs typeface="Times New Roman" panose="02020603050405020304" pitchFamily="18" charset="0"/>
                        </a:rPr>
                        <a:t>be </a:t>
                      </a:r>
                      <a:r>
                        <a:rPr lang="en-US" sz="1100" b="0" dirty="0">
                          <a:solidFill>
                            <a:schemeClr val="tx1"/>
                          </a:solidFill>
                          <a:effectLst/>
                          <a:latin typeface="+mn-lt"/>
                          <a:ea typeface="Times New Roman" panose="02020603050405020304" pitchFamily="18" charset="0"/>
                          <a:cs typeface="Times New Roman" panose="02020603050405020304" pitchFamily="18" charset="0"/>
                        </a:rPr>
                        <a:t>done.</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945641175"/>
                  </a:ext>
                </a:extLst>
              </a:tr>
            </a:tbl>
          </a:graphicData>
        </a:graphic>
      </p:graphicFrame>
    </p:spTree>
    <p:extLst>
      <p:ext uri="{BB962C8B-B14F-4D97-AF65-F5344CB8AC3E}">
        <p14:creationId xmlns:p14="http://schemas.microsoft.com/office/powerpoint/2010/main" val="1504998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FD7995B-FF3F-F046-B2F2-51D2D6C7358C}"/>
              </a:ext>
            </a:extLst>
          </p:cNvPr>
          <p:cNvGraphicFramePr>
            <a:graphicFrameLocks noGrp="1"/>
          </p:cNvGraphicFramePr>
          <p:nvPr>
            <p:extLst>
              <p:ext uri="{D42A27DB-BD31-4B8C-83A1-F6EECF244321}">
                <p14:modId xmlns:p14="http://schemas.microsoft.com/office/powerpoint/2010/main" val="4292151237"/>
              </p:ext>
            </p:extLst>
          </p:nvPr>
        </p:nvGraphicFramePr>
        <p:xfrm>
          <a:off x="0" y="-147367"/>
          <a:ext cx="12192001" cy="7547705"/>
        </p:xfrm>
        <a:graphic>
          <a:graphicData uri="http://schemas.openxmlformats.org/drawingml/2006/table">
            <a:tbl>
              <a:tblPr firstRow="1" firstCol="1" lastRow="1" lastCol="1" bandRow="1" bandCol="1">
                <a:tableStyleId>{5C22544A-7EE6-4342-B048-85BDC9FD1C3A}</a:tableStyleId>
              </a:tblPr>
              <a:tblGrid>
                <a:gridCol w="1295421">
                  <a:extLst>
                    <a:ext uri="{9D8B030D-6E8A-4147-A177-3AD203B41FA5}">
                      <a16:colId xmlns:a16="http://schemas.microsoft.com/office/drawing/2014/main" val="2965087318"/>
                    </a:ext>
                  </a:extLst>
                </a:gridCol>
                <a:gridCol w="2471648">
                  <a:extLst>
                    <a:ext uri="{9D8B030D-6E8A-4147-A177-3AD203B41FA5}">
                      <a16:colId xmlns:a16="http://schemas.microsoft.com/office/drawing/2014/main" val="4098154371"/>
                    </a:ext>
                  </a:extLst>
                </a:gridCol>
                <a:gridCol w="2615932">
                  <a:extLst>
                    <a:ext uri="{9D8B030D-6E8A-4147-A177-3AD203B41FA5}">
                      <a16:colId xmlns:a16="http://schemas.microsoft.com/office/drawing/2014/main" val="548647543"/>
                    </a:ext>
                  </a:extLst>
                </a:gridCol>
                <a:gridCol w="2904500">
                  <a:extLst>
                    <a:ext uri="{9D8B030D-6E8A-4147-A177-3AD203B41FA5}">
                      <a16:colId xmlns:a16="http://schemas.microsoft.com/office/drawing/2014/main" val="2539614244"/>
                    </a:ext>
                  </a:extLst>
                </a:gridCol>
                <a:gridCol w="2904500">
                  <a:extLst>
                    <a:ext uri="{9D8B030D-6E8A-4147-A177-3AD203B41FA5}">
                      <a16:colId xmlns:a16="http://schemas.microsoft.com/office/drawing/2014/main" val="3540138155"/>
                    </a:ext>
                  </a:extLst>
                </a:gridCol>
              </a:tblGrid>
              <a:tr h="587912">
                <a:tc rowSpan="3">
                  <a:txBody>
                    <a:bodyPr/>
                    <a:lstStyle/>
                    <a:p>
                      <a:pPr marL="68580" algn="ctr"/>
                      <a:r>
                        <a:rPr lang="en-US" sz="1800" dirty="0">
                          <a:effectLst/>
                        </a:rPr>
                        <a:t> </a:t>
                      </a:r>
                      <a:endParaRPr lang="en-ID" sz="1800" dirty="0">
                        <a:effectLst/>
                      </a:endParaRPr>
                    </a:p>
                    <a:p>
                      <a:pPr marL="68580" marR="0" lvl="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 Texture</a:t>
                      </a:r>
                      <a:endParaRPr lang="en-ID" sz="1800" dirty="0">
                        <a:effectLst/>
                      </a:endParaRPr>
                    </a:p>
                    <a:p>
                      <a:pPr marL="68580" algn="ctr"/>
                      <a:r>
                        <a:rPr lang="en-US" sz="1800" dirty="0">
                          <a:effectLst/>
                        </a:rPr>
                        <a:t> </a:t>
                      </a:r>
                      <a:endParaRPr lang="en-ID" sz="1800" dirty="0">
                        <a:effectLst/>
                      </a:endParaRPr>
                    </a:p>
                    <a:p>
                      <a:pPr marL="68580" algn="ctr"/>
                      <a:r>
                        <a:rPr lang="en-US" sz="1800" dirty="0">
                          <a:effectLst/>
                        </a:rPr>
                        <a:t> </a:t>
                      </a:r>
                    </a:p>
                  </a:txBody>
                  <a:tcPr marL="0" marR="0" marT="0" marB="0" anchor="ctr"/>
                </a:tc>
                <a:tc>
                  <a:txBody>
                    <a:bodyPr/>
                    <a:lstStyle/>
                    <a:p>
                      <a:pPr marL="68580" algn="just">
                        <a:spcBef>
                          <a:spcPts val="145"/>
                        </a:spcBef>
                      </a:pPr>
                      <a:r>
                        <a:rPr lang="en-US" sz="900" dirty="0">
                          <a:solidFill>
                            <a:schemeClr val="tx1"/>
                          </a:solidFill>
                          <a:effectLst/>
                          <a:latin typeface="+mn-lt"/>
                        </a:rPr>
                        <a:t>GLCM</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900">
                          <a:solidFill>
                            <a:schemeClr val="tx1"/>
                          </a:solidFill>
                          <a:effectLst/>
                          <a:latin typeface="+mn-lt"/>
                        </a:rPr>
                        <a:t>(Ehsanirad &amp; H, 2010), (Ramos &amp; Fernández, 2009), (H.Arun, R. Sam Emmanuel, &amp; Christopher Durairaj, 2013)</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900">
                          <a:solidFill>
                            <a:schemeClr val="tx1"/>
                          </a:solidFill>
                          <a:effectLst/>
                          <a:latin typeface="+mn-lt"/>
                        </a:rPr>
                        <a:t>Fast, easy and saves time.</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dirty="0">
                          <a:solidFill>
                            <a:schemeClr val="tx1"/>
                          </a:solidFill>
                          <a:effectLst/>
                          <a:latin typeface="+mn-lt"/>
                        </a:rPr>
                        <a:t>Value of a variable that signifies distance between 2 pixels has to be selected carefully.</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673559908"/>
                  </a:ext>
                </a:extLst>
              </a:tr>
              <a:tr h="507742">
                <a:tc vMerge="1">
                  <a:txBody>
                    <a:bodyPr/>
                    <a:lstStyle/>
                    <a:p>
                      <a:endParaRPr lang="en-US" dirty="0"/>
                    </a:p>
                  </a:txBody>
                  <a:tcPr/>
                </a:tc>
                <a:tc>
                  <a:txBody>
                    <a:bodyPr/>
                    <a:lstStyle/>
                    <a:p>
                      <a:pPr marL="68580" algn="just">
                        <a:spcBef>
                          <a:spcPts val="145"/>
                        </a:spcBef>
                      </a:pPr>
                      <a:r>
                        <a:rPr lang="en-US" sz="900" dirty="0">
                          <a:solidFill>
                            <a:schemeClr val="tx1"/>
                          </a:solidFill>
                          <a:effectLst/>
                          <a:latin typeface="+mn-lt"/>
                        </a:rPr>
                        <a:t>MLBP</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a:solidFill>
                            <a:schemeClr val="tx1"/>
                          </a:solidFill>
                          <a:effectLst/>
                          <a:latin typeface="+mn-lt"/>
                        </a:rPr>
                        <a:t>(Naresh &amp; Nagendraswamy, 2016)</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55880" algn="just">
                        <a:lnSpc>
                          <a:spcPct val="123000"/>
                        </a:lnSpc>
                        <a:spcBef>
                          <a:spcPts val="145"/>
                        </a:spcBef>
                        <a:spcAft>
                          <a:spcPts val="0"/>
                        </a:spcAft>
                      </a:pPr>
                      <a:r>
                        <a:rPr lang="en-US" sz="900">
                          <a:solidFill>
                            <a:schemeClr val="tx1"/>
                          </a:solidFill>
                          <a:effectLst/>
                          <a:latin typeface="+mn-lt"/>
                        </a:rPr>
                        <a:t>It captured better texture information than the basic LBP.</a:t>
                      </a:r>
                      <a:endParaRPr lang="en-ID" sz="900">
                        <a:solidFill>
                          <a:schemeClr val="tx1"/>
                        </a:solidFill>
                        <a:effectLst/>
                        <a:latin typeface="+mn-lt"/>
                      </a:endParaRPr>
                    </a:p>
                    <a:p>
                      <a:pPr marL="67945" algn="just">
                        <a:spcBef>
                          <a:spcPts val="405"/>
                        </a:spcBef>
                        <a:spcAft>
                          <a:spcPts val="0"/>
                        </a:spcAft>
                      </a:pPr>
                      <a:r>
                        <a:rPr lang="en-US" sz="900">
                          <a:solidFill>
                            <a:schemeClr val="tx1"/>
                          </a:solidFill>
                          <a:effectLst/>
                          <a:latin typeface="+mn-lt"/>
                        </a:rPr>
                        <a:t>It is robust, scalable and fast.</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900">
                          <a:solidFill>
                            <a:schemeClr val="tx1"/>
                          </a:solidFill>
                          <a:effectLst/>
                          <a:latin typeface="+mn-lt"/>
                        </a:rPr>
                        <a:t>It</a:t>
                      </a:r>
                      <a:r>
                        <a:rPr lang="en-US" sz="900" spc="-30">
                          <a:solidFill>
                            <a:schemeClr val="tx1"/>
                          </a:solidFill>
                          <a:effectLst/>
                          <a:latin typeface="+mn-lt"/>
                        </a:rPr>
                        <a:t> </a:t>
                      </a:r>
                      <a:r>
                        <a:rPr lang="en-US" sz="900">
                          <a:solidFill>
                            <a:schemeClr val="tx1"/>
                          </a:solidFill>
                          <a:effectLst/>
                          <a:latin typeface="+mn-lt"/>
                        </a:rPr>
                        <a:t>could</a:t>
                      </a:r>
                      <a:r>
                        <a:rPr lang="en-US" sz="900" spc="-25">
                          <a:solidFill>
                            <a:schemeClr val="tx1"/>
                          </a:solidFill>
                          <a:effectLst/>
                          <a:latin typeface="+mn-lt"/>
                        </a:rPr>
                        <a:t> </a:t>
                      </a:r>
                      <a:r>
                        <a:rPr lang="en-US" sz="900">
                          <a:solidFill>
                            <a:schemeClr val="tx1"/>
                          </a:solidFill>
                          <a:effectLst/>
                          <a:latin typeface="+mn-lt"/>
                        </a:rPr>
                        <a:t>not</a:t>
                      </a:r>
                      <a:r>
                        <a:rPr lang="en-US" sz="900" spc="-30">
                          <a:solidFill>
                            <a:schemeClr val="tx1"/>
                          </a:solidFill>
                          <a:effectLst/>
                          <a:latin typeface="+mn-lt"/>
                        </a:rPr>
                        <a:t> </a:t>
                      </a:r>
                      <a:r>
                        <a:rPr lang="en-US" sz="900">
                          <a:solidFill>
                            <a:schemeClr val="tx1"/>
                          </a:solidFill>
                          <a:effectLst/>
                          <a:latin typeface="+mn-lt"/>
                        </a:rPr>
                        <a:t>achieve</a:t>
                      </a:r>
                      <a:r>
                        <a:rPr lang="en-US" sz="900" spc="-25">
                          <a:solidFill>
                            <a:schemeClr val="tx1"/>
                          </a:solidFill>
                          <a:effectLst/>
                          <a:latin typeface="+mn-lt"/>
                        </a:rPr>
                        <a:t> </a:t>
                      </a:r>
                      <a:r>
                        <a:rPr lang="en-US" sz="900">
                          <a:solidFill>
                            <a:schemeClr val="tx1"/>
                          </a:solidFill>
                          <a:effectLst/>
                          <a:latin typeface="+mn-lt"/>
                        </a:rPr>
                        <a:t>100%</a:t>
                      </a:r>
                      <a:r>
                        <a:rPr lang="en-US" sz="900" spc="-30">
                          <a:solidFill>
                            <a:schemeClr val="tx1"/>
                          </a:solidFill>
                          <a:effectLst/>
                          <a:latin typeface="+mn-lt"/>
                        </a:rPr>
                        <a:t> </a:t>
                      </a:r>
                      <a:r>
                        <a:rPr lang="en-US" sz="900">
                          <a:solidFill>
                            <a:schemeClr val="tx1"/>
                          </a:solidFill>
                          <a:effectLst/>
                          <a:latin typeface="+mn-lt"/>
                        </a:rPr>
                        <a:t>precision</a:t>
                      </a:r>
                      <a:r>
                        <a:rPr lang="en-US" sz="900" spc="-25">
                          <a:solidFill>
                            <a:schemeClr val="tx1"/>
                          </a:solidFill>
                          <a:effectLst/>
                          <a:latin typeface="+mn-lt"/>
                        </a:rPr>
                        <a:t> </a:t>
                      </a:r>
                      <a:r>
                        <a:rPr lang="en-US" sz="900">
                          <a:solidFill>
                            <a:schemeClr val="tx1"/>
                          </a:solidFill>
                          <a:effectLst/>
                          <a:latin typeface="+mn-lt"/>
                        </a:rPr>
                        <a:t>and</a:t>
                      </a:r>
                      <a:r>
                        <a:rPr lang="en-US" sz="900" spc="-30">
                          <a:solidFill>
                            <a:schemeClr val="tx1"/>
                          </a:solidFill>
                          <a:effectLst/>
                          <a:latin typeface="+mn-lt"/>
                        </a:rPr>
                        <a:t> </a:t>
                      </a:r>
                      <a:r>
                        <a:rPr lang="en-US" sz="900" spc="-15">
                          <a:solidFill>
                            <a:schemeClr val="tx1"/>
                          </a:solidFill>
                          <a:effectLst/>
                          <a:latin typeface="+mn-lt"/>
                        </a:rPr>
                        <a:t>recall </a:t>
                      </a:r>
                      <a:r>
                        <a:rPr lang="en-US" sz="900">
                          <a:solidFill>
                            <a:schemeClr val="tx1"/>
                          </a:solidFill>
                          <a:effectLst/>
                          <a:latin typeface="+mn-lt"/>
                        </a:rPr>
                        <a:t>as in some species there is more intra-class variation than</a:t>
                      </a:r>
                      <a:r>
                        <a:rPr lang="en-US" sz="900" spc="-5">
                          <a:solidFill>
                            <a:schemeClr val="tx1"/>
                          </a:solidFill>
                          <a:effectLst/>
                          <a:latin typeface="+mn-lt"/>
                        </a:rPr>
                        <a:t> </a:t>
                      </a:r>
                      <a:r>
                        <a:rPr lang="en-US" sz="900">
                          <a:solidFill>
                            <a:schemeClr val="tx1"/>
                          </a:solidFill>
                          <a:effectLst/>
                          <a:latin typeface="+mn-lt"/>
                        </a:rPr>
                        <a:t>inter-class.</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242091524"/>
                  </a:ext>
                </a:extLst>
              </a:tr>
              <a:tr h="320679">
                <a:tc vMerge="1">
                  <a:txBody>
                    <a:bodyPr/>
                    <a:lstStyle/>
                    <a:p>
                      <a:endParaRPr lang="en-US" dirty="0"/>
                    </a:p>
                  </a:txBody>
                  <a:tcPr/>
                </a:tc>
                <a:tc>
                  <a:txBody>
                    <a:bodyPr/>
                    <a:lstStyle/>
                    <a:p>
                      <a:pPr marL="68580" marR="60325" algn="just">
                        <a:lnSpc>
                          <a:spcPct val="123000"/>
                        </a:lnSpc>
                        <a:spcBef>
                          <a:spcPts val="145"/>
                        </a:spcBef>
                        <a:spcAft>
                          <a:spcPts val="0"/>
                        </a:spcAft>
                        <a:tabLst>
                          <a:tab pos="589280" algn="l"/>
                        </a:tabLst>
                      </a:pPr>
                      <a:r>
                        <a:rPr lang="en-US" sz="900" dirty="0">
                          <a:solidFill>
                            <a:schemeClr val="tx1"/>
                          </a:solidFill>
                          <a:effectLst/>
                          <a:latin typeface="+mn-lt"/>
                        </a:rPr>
                        <a:t>Wavelet	</a:t>
                      </a:r>
                      <a:r>
                        <a:rPr lang="en-US" sz="900" spc="-30" dirty="0">
                          <a:solidFill>
                            <a:schemeClr val="tx1"/>
                          </a:solidFill>
                          <a:effectLst/>
                          <a:latin typeface="+mn-lt"/>
                        </a:rPr>
                        <a:t>and </a:t>
                      </a:r>
                      <a:r>
                        <a:rPr lang="en-US" sz="900" dirty="0">
                          <a:solidFill>
                            <a:schemeClr val="tx1"/>
                          </a:solidFill>
                          <a:effectLst/>
                          <a:latin typeface="+mn-lt"/>
                        </a:rPr>
                        <a:t>Fractal</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a:solidFill>
                            <a:schemeClr val="tx1"/>
                          </a:solidFill>
                          <a:effectLst/>
                          <a:latin typeface="+mn-lt"/>
                        </a:rPr>
                        <a:t>(Zhang &amp; Tao, 2015)</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lnSpc>
                          <a:spcPct val="123000"/>
                        </a:lnSpc>
                        <a:spcBef>
                          <a:spcPts val="145"/>
                        </a:spcBef>
                        <a:spcAft>
                          <a:spcPts val="0"/>
                        </a:spcAft>
                      </a:pPr>
                      <a:r>
                        <a:rPr lang="en-US" sz="900">
                          <a:solidFill>
                            <a:schemeClr val="tx1"/>
                          </a:solidFill>
                          <a:effectLst/>
                          <a:latin typeface="+mn-lt"/>
                        </a:rPr>
                        <a:t>It can capture texture features at multiple scales.</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dirty="0">
                          <a:solidFill>
                            <a:schemeClr val="tx1"/>
                          </a:solidFill>
                          <a:effectLst/>
                          <a:latin typeface="+mn-lt"/>
                        </a:rPr>
                        <a:t>Complicated to estimate in some cases.</a:t>
                      </a:r>
                    </a:p>
                    <a:p>
                      <a:pPr marL="68580" algn="just">
                        <a:spcBef>
                          <a:spcPts val="145"/>
                        </a:spcBef>
                      </a:pP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683487487"/>
                  </a:ext>
                </a:extLst>
              </a:tr>
              <a:tr h="320679">
                <a:tc rowSpan="4">
                  <a:txBody>
                    <a:bodyPr/>
                    <a:lstStyle/>
                    <a:p>
                      <a:pPr marL="68580" algn="ctr">
                        <a:spcBef>
                          <a:spcPts val="665"/>
                        </a:spcBef>
                      </a:pPr>
                      <a:r>
                        <a:rPr lang="en-US" sz="1800" b="1" kern="1200" dirty="0">
                          <a:solidFill>
                            <a:schemeClr val="lt1"/>
                          </a:solidFill>
                          <a:effectLst/>
                          <a:latin typeface="+mn-lt"/>
                          <a:ea typeface="+mn-ea"/>
                          <a:cs typeface="+mn-cs"/>
                        </a:rPr>
                        <a:t>Veins</a:t>
                      </a:r>
                      <a:r>
                        <a:rPr lang="en-ID" sz="1800" dirty="0">
                          <a:effectLst/>
                        </a:rPr>
                        <a:t> </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Boruta Algorithm</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(Ambarwari, Herdiyeni, &amp; Hermadi, 2018)</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Boruta algorithm helped to select the most relevant features and analyze the leaf venation density.</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1460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It is slow when number of features are large as it considers all the features.</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521655083"/>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EAGLE+SURF</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 Charters, Wang, Chi, Tsoi, &amp; Feng, 2014)</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960"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Improve identification by distinguishing local gradient and vein pattern of surrounding edges.</a:t>
                      </a:r>
                      <a:endParaRPr lang="en-ID" sz="900">
                        <a:solidFill>
                          <a:schemeClr val="tx1"/>
                        </a:solidFill>
                        <a:effectLst/>
                        <a:latin typeface="+mn-lt"/>
                        <a:ea typeface="Times New Roman" panose="02020603050405020304" pitchFamily="18" charset="0"/>
                        <a:cs typeface="Times New Roman" panose="02020603050405020304" pitchFamily="18" charset="0"/>
                      </a:endParaRPr>
                    </a:p>
                    <a:p>
                      <a:pPr marL="67945" algn="just">
                        <a:spcBef>
                          <a:spcPts val="40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Suitable for mobile application</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The discriminative power of Bag Of Words decreased when dense sampling was used.</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916098035"/>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LEAF GUI</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(Price, </a:t>
                      </a:r>
                      <a:r>
                        <a:rPr lang="en-US" sz="900" dirty="0" err="1">
                          <a:solidFill>
                            <a:schemeClr val="tx1"/>
                          </a:solidFill>
                          <a:effectLst/>
                          <a:latin typeface="+mn-lt"/>
                          <a:ea typeface="Times New Roman" panose="02020603050405020304" pitchFamily="18" charset="0"/>
                          <a:cs typeface="Times New Roman" panose="02020603050405020304" pitchFamily="18" charset="0"/>
                        </a:rPr>
                        <a:t>Symonova</a:t>
                      </a:r>
                      <a:r>
                        <a:rPr lang="en-US" sz="900" dirty="0">
                          <a:solidFill>
                            <a:schemeClr val="tx1"/>
                          </a:solidFill>
                          <a:effectLst/>
                          <a:latin typeface="+mn-lt"/>
                          <a:ea typeface="Times New Roman" panose="02020603050405020304" pitchFamily="18" charset="0"/>
                          <a:cs typeface="Times New Roman" panose="02020603050405020304" pitchFamily="18" charset="0"/>
                        </a:rPr>
                        <a:t>, </a:t>
                      </a:r>
                      <a:r>
                        <a:rPr lang="en-US" sz="900" dirty="0" err="1">
                          <a:solidFill>
                            <a:schemeClr val="tx1"/>
                          </a:solidFill>
                          <a:effectLst/>
                          <a:latin typeface="+mn-lt"/>
                          <a:ea typeface="Times New Roman" panose="02020603050405020304" pitchFamily="18" charset="0"/>
                          <a:cs typeface="Times New Roman" panose="02020603050405020304" pitchFamily="18" charset="0"/>
                        </a:rPr>
                        <a:t>Mileyko</a:t>
                      </a:r>
                      <a:r>
                        <a:rPr lang="en-US" sz="900" dirty="0">
                          <a:solidFill>
                            <a:schemeClr val="tx1"/>
                          </a:solidFill>
                          <a:effectLst/>
                          <a:latin typeface="+mn-lt"/>
                          <a:ea typeface="Times New Roman" panose="02020603050405020304" pitchFamily="18" charset="0"/>
                          <a:cs typeface="Times New Roman" panose="02020603050405020304" pitchFamily="18" charset="0"/>
                        </a:rPr>
                        <a:t>, </a:t>
                      </a:r>
                      <a:r>
                        <a:rPr lang="en-US" sz="900" dirty="0" err="1">
                          <a:solidFill>
                            <a:schemeClr val="tx1"/>
                          </a:solidFill>
                          <a:effectLst/>
                          <a:latin typeface="+mn-lt"/>
                          <a:ea typeface="Times New Roman" panose="02020603050405020304" pitchFamily="18" charset="0"/>
                          <a:cs typeface="Times New Roman" panose="02020603050405020304" pitchFamily="18" charset="0"/>
                        </a:rPr>
                        <a:t>Hilley</a:t>
                      </a:r>
                      <a:r>
                        <a:rPr lang="en-US" sz="900" dirty="0">
                          <a:solidFill>
                            <a:schemeClr val="tx1"/>
                          </a:solidFill>
                          <a:effectLst/>
                          <a:latin typeface="+mn-lt"/>
                          <a:ea typeface="Times New Roman" panose="02020603050405020304" pitchFamily="18" charset="0"/>
                          <a:cs typeface="Times New Roman" panose="02020603050405020304" pitchFamily="18" charset="0"/>
                        </a:rPr>
                        <a:t>, &amp; Weitz, 2011), (Larese, </a:t>
                      </a:r>
                      <a:r>
                        <a:rPr lang="en-US" sz="900" dirty="0" err="1">
                          <a:solidFill>
                            <a:schemeClr val="tx1"/>
                          </a:solidFill>
                          <a:effectLst/>
                          <a:latin typeface="+mn-lt"/>
                          <a:ea typeface="Times New Roman" panose="02020603050405020304" pitchFamily="18" charset="0"/>
                          <a:cs typeface="Times New Roman" panose="02020603050405020304" pitchFamily="18" charset="0"/>
                        </a:rPr>
                        <a:t>Bayá</a:t>
                      </a:r>
                      <a:r>
                        <a:rPr lang="en-US" sz="900" dirty="0">
                          <a:solidFill>
                            <a:schemeClr val="tx1"/>
                          </a:solidFill>
                          <a:effectLst/>
                          <a:latin typeface="+mn-lt"/>
                          <a:ea typeface="Times New Roman" panose="02020603050405020304" pitchFamily="18" charset="0"/>
                          <a:cs typeface="Times New Roman" panose="02020603050405020304" pitchFamily="18" charset="0"/>
                        </a:rPr>
                        <a:t>, et al., 2014), (Larese, </a:t>
                      </a:r>
                      <a:r>
                        <a:rPr lang="en-US" sz="900" dirty="0" err="1">
                          <a:solidFill>
                            <a:schemeClr val="tx1"/>
                          </a:solidFill>
                          <a:effectLst/>
                          <a:latin typeface="+mn-lt"/>
                          <a:ea typeface="Times New Roman" panose="02020603050405020304" pitchFamily="18" charset="0"/>
                          <a:cs typeface="Times New Roman" panose="02020603050405020304" pitchFamily="18" charset="0"/>
                        </a:rPr>
                        <a:t>Namías</a:t>
                      </a:r>
                      <a:r>
                        <a:rPr lang="en-US" sz="900" dirty="0">
                          <a:solidFill>
                            <a:schemeClr val="tx1"/>
                          </a:solidFill>
                          <a:effectLst/>
                          <a:latin typeface="+mn-lt"/>
                          <a:ea typeface="Times New Roman" panose="02020603050405020304" pitchFamily="18" charset="0"/>
                          <a:cs typeface="Times New Roman" panose="02020603050405020304" pitchFamily="18" charset="0"/>
                        </a:rPr>
                        <a:t>, et al., 2014)</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This application provides leaf area, perimeter, total number of nodes,edges, network area(2D). We can also calculate mean, median, mode, max,min for all edges.</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This is not in active stage now.</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659710961"/>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SIFT</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(Larese &amp; </a:t>
                      </a:r>
                      <a:r>
                        <a:rPr lang="en-US" sz="900" dirty="0" err="1">
                          <a:solidFill>
                            <a:schemeClr val="tx1"/>
                          </a:solidFill>
                          <a:effectLst/>
                          <a:latin typeface="+mn-lt"/>
                          <a:ea typeface="Times New Roman" panose="02020603050405020304" pitchFamily="18" charset="0"/>
                          <a:cs typeface="Times New Roman" panose="02020603050405020304" pitchFamily="18" charset="0"/>
                        </a:rPr>
                        <a:t>Granitto</a:t>
                      </a:r>
                      <a:r>
                        <a:rPr lang="en-US" sz="900" dirty="0">
                          <a:solidFill>
                            <a:schemeClr val="tx1"/>
                          </a:solidFill>
                          <a:effectLst/>
                          <a:latin typeface="+mn-lt"/>
                          <a:ea typeface="Times New Roman" panose="02020603050405020304" pitchFamily="18" charset="0"/>
                          <a:cs typeface="Times New Roman" panose="02020603050405020304" pitchFamily="18" charset="0"/>
                        </a:rPr>
                        <a:t>, 2016)</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960"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It successfully detected vein from the whole leaf image. SIFT could detect similar layout of vein being invariant to rotation, scaling and translation</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It is slow.</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33207757"/>
                  </a:ext>
                </a:extLst>
              </a:tr>
              <a:tr h="320679">
                <a:tc rowSpan="6">
                  <a:txBody>
                    <a:bodyPr/>
                    <a:lstStyle/>
                    <a:p>
                      <a:pPr marL="68580" algn="ctr">
                        <a:spcBef>
                          <a:spcPts val="665"/>
                        </a:spcBef>
                      </a:pPr>
                      <a:r>
                        <a:rPr lang="en-US" sz="1800" b="1" kern="1200" dirty="0">
                          <a:solidFill>
                            <a:schemeClr val="lt1"/>
                          </a:solidFill>
                          <a:effectLst/>
                          <a:latin typeface="+mn-lt"/>
                          <a:ea typeface="+mn-ea"/>
                          <a:cs typeface="+mn-cs"/>
                        </a:rPr>
                        <a:t>Shape and Texture</a:t>
                      </a:r>
                      <a:r>
                        <a:rPr lang="en-ID" sz="1800" dirty="0">
                          <a:effectLst/>
                        </a:rPr>
                        <a:t> </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60325" algn="just">
                        <a:lnSpc>
                          <a:spcPct val="123000"/>
                        </a:lnSpc>
                        <a:spcBef>
                          <a:spcPts val="145"/>
                        </a:spcBef>
                        <a:spcAft>
                          <a:spcPts val="0"/>
                        </a:spcAft>
                      </a:pPr>
                      <a:r>
                        <a:rPr lang="en-US" sz="900" dirty="0" err="1">
                          <a:solidFill>
                            <a:schemeClr val="tx1"/>
                          </a:solidFill>
                          <a:effectLst/>
                          <a:latin typeface="+mn-lt"/>
                          <a:ea typeface="Times New Roman" panose="02020603050405020304" pitchFamily="18" charset="0"/>
                          <a:cs typeface="Times New Roman" panose="02020603050405020304" pitchFamily="18" charset="0"/>
                        </a:rPr>
                        <a:t>HcoS</a:t>
                      </a:r>
                      <a:r>
                        <a:rPr lang="en-US" sz="900" dirty="0">
                          <a:solidFill>
                            <a:schemeClr val="tx1"/>
                          </a:solidFill>
                          <a:effectLst/>
                          <a:latin typeface="+mn-lt"/>
                          <a:ea typeface="Times New Roman" panose="02020603050405020304" pitchFamily="18" charset="0"/>
                          <a:cs typeface="Times New Roman" panose="02020603050405020304" pitchFamily="18" charset="0"/>
                        </a:rPr>
                        <a:t>(Histogram of curvature </a:t>
                      </a:r>
                      <a:r>
                        <a:rPr lang="en-US" sz="900" spc="-25" dirty="0">
                          <a:solidFill>
                            <a:schemeClr val="tx1"/>
                          </a:solidFill>
                          <a:effectLst/>
                          <a:latin typeface="+mn-lt"/>
                          <a:ea typeface="Times New Roman" panose="02020603050405020304" pitchFamily="18" charset="0"/>
                          <a:cs typeface="Times New Roman" panose="02020603050405020304" pitchFamily="18" charset="0"/>
                        </a:rPr>
                        <a:t>over </a:t>
                      </a:r>
                      <a:r>
                        <a:rPr lang="en-US" sz="900" dirty="0">
                          <a:solidFill>
                            <a:schemeClr val="tx1"/>
                          </a:solidFill>
                          <a:effectLst/>
                          <a:latin typeface="+mn-lt"/>
                          <a:ea typeface="Times New Roman" panose="02020603050405020304" pitchFamily="18" charset="0"/>
                          <a:cs typeface="Times New Roman" panose="02020603050405020304" pitchFamily="18" charset="0"/>
                        </a:rPr>
                        <a:t>scales),</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p>
                      <a:pPr marL="68580" algn="just">
                        <a:spcBef>
                          <a:spcPts val="405"/>
                        </a:spcBef>
                      </a:pPr>
                      <a:r>
                        <a:rPr lang="en-US" sz="900" b="1" dirty="0">
                          <a:solidFill>
                            <a:schemeClr val="tx1"/>
                          </a:solidFill>
                          <a:effectLst/>
                          <a:latin typeface="+mn-lt"/>
                          <a:ea typeface="Times New Roman" panose="02020603050405020304" pitchFamily="18" charset="0"/>
                          <a:cs typeface="Times New Roman" panose="02020603050405020304" pitchFamily="18" charset="0"/>
                        </a:rPr>
                        <a:t>LBVP</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(Mata-Montero &amp; Carranza-Rojas, 2015)</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The authors created additional code to return matching species and not matching images. The number of</a:t>
                      </a:r>
                      <a:r>
                        <a:rPr lang="en-US" sz="900" spc="-90">
                          <a:solidFill>
                            <a:schemeClr val="tx1"/>
                          </a:solidFill>
                          <a:effectLst/>
                          <a:latin typeface="+mn-lt"/>
                          <a:ea typeface="Times New Roman" panose="02020603050405020304" pitchFamily="18" charset="0"/>
                          <a:cs typeface="Times New Roman" panose="02020603050405020304" pitchFamily="18" charset="0"/>
                        </a:rPr>
                        <a:t> </a:t>
                      </a:r>
                      <a:r>
                        <a:rPr lang="en-US" sz="900">
                          <a:solidFill>
                            <a:schemeClr val="tx1"/>
                          </a:solidFill>
                          <a:effectLst/>
                          <a:latin typeface="+mn-lt"/>
                          <a:ea typeface="Times New Roman" panose="02020603050405020304" pitchFamily="18" charset="0"/>
                          <a:cs typeface="Times New Roman" panose="02020603050405020304" pitchFamily="18" charset="0"/>
                        </a:rPr>
                        <a:t>species returned varied between 1 and 10. </a:t>
                      </a:r>
                      <a:r>
                        <a:rPr lang="en-US" sz="900" spc="-25">
                          <a:solidFill>
                            <a:schemeClr val="tx1"/>
                          </a:solidFill>
                          <a:effectLst/>
                          <a:latin typeface="+mn-lt"/>
                          <a:ea typeface="Times New Roman" panose="02020603050405020304" pitchFamily="18" charset="0"/>
                          <a:cs typeface="Times New Roman" panose="02020603050405020304" pitchFamily="18" charset="0"/>
                        </a:rPr>
                        <a:t>The </a:t>
                      </a:r>
                      <a:r>
                        <a:rPr lang="en-US" sz="900">
                          <a:solidFill>
                            <a:schemeClr val="tx1"/>
                          </a:solidFill>
                          <a:effectLst/>
                          <a:latin typeface="+mn-lt"/>
                          <a:ea typeface="Times New Roman" panose="02020603050405020304" pitchFamily="18" charset="0"/>
                          <a:cs typeface="Times New Roman" panose="02020603050405020304" pitchFamily="18" charset="0"/>
                        </a:rPr>
                        <a:t>combination enhanced the</a:t>
                      </a:r>
                      <a:r>
                        <a:rPr lang="en-US" sz="900" spc="-5">
                          <a:solidFill>
                            <a:schemeClr val="tx1"/>
                          </a:solidFill>
                          <a:effectLst/>
                          <a:latin typeface="+mn-lt"/>
                          <a:ea typeface="Times New Roman" panose="02020603050405020304" pitchFamily="18" charset="0"/>
                          <a:cs typeface="Times New Roman" panose="02020603050405020304" pitchFamily="18" charset="0"/>
                        </a:rPr>
                        <a:t> </a:t>
                      </a:r>
                      <a:r>
                        <a:rPr lang="en-US" sz="900">
                          <a:solidFill>
                            <a:schemeClr val="tx1"/>
                          </a:solidFill>
                          <a:effectLst/>
                          <a:latin typeface="+mn-lt"/>
                          <a:ea typeface="Times New Roman" panose="02020603050405020304" pitchFamily="18" charset="0"/>
                          <a:cs typeface="Times New Roman" panose="02020603050405020304" pitchFamily="18" charset="0"/>
                        </a:rPr>
                        <a:t>accuracy</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Clean data set improved accuracy compared to images affected by shadow, dust, etc.</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655736262"/>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32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9 morphological, LBP (9 elements </a:t>
                      </a:r>
                      <a:r>
                        <a:rPr lang="en-US" sz="900" kern="1200" dirty="0">
                          <a:solidFill>
                            <a:schemeClr val="tx1"/>
                          </a:solidFill>
                          <a:effectLst/>
                          <a:latin typeface="+mn-lt"/>
                          <a:ea typeface="+mn-ea"/>
                          <a:cs typeface="+mn-cs"/>
                        </a:rPr>
                        <a:t>representing the pattern)</a:t>
                      </a:r>
                      <a:r>
                        <a:rPr lang="en-ID" sz="900" dirty="0">
                          <a:solidFill>
                            <a:schemeClr val="tx1"/>
                          </a:solidFill>
                          <a:effectLst/>
                          <a:latin typeface="+mn-lt"/>
                        </a:rPr>
                        <a:t> </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a:t>
                      </a:r>
                      <a:r>
                        <a:rPr lang="en-US" sz="900" dirty="0" err="1">
                          <a:solidFill>
                            <a:schemeClr val="tx1"/>
                          </a:solidFill>
                          <a:effectLst/>
                          <a:latin typeface="+mn-lt"/>
                          <a:ea typeface="Times New Roman" panose="02020603050405020304" pitchFamily="18" charset="0"/>
                          <a:cs typeface="Times New Roman" panose="02020603050405020304" pitchFamily="18" charset="0"/>
                        </a:rPr>
                        <a:t>Mareta</a:t>
                      </a:r>
                      <a:r>
                        <a:rPr lang="en-US" sz="900" dirty="0">
                          <a:solidFill>
                            <a:schemeClr val="tx1"/>
                          </a:solidFill>
                          <a:effectLst/>
                          <a:latin typeface="+mn-lt"/>
                          <a:ea typeface="Times New Roman" panose="02020603050405020304" pitchFamily="18" charset="0"/>
                          <a:cs typeface="Times New Roman" panose="02020603050405020304" pitchFamily="18" charset="0"/>
                        </a:rPr>
                        <a:t>, </a:t>
                      </a:r>
                      <a:r>
                        <a:rPr lang="en-US" sz="900" dirty="0" err="1">
                          <a:solidFill>
                            <a:schemeClr val="tx1"/>
                          </a:solidFill>
                          <a:effectLst/>
                          <a:latin typeface="+mn-lt"/>
                          <a:ea typeface="Times New Roman" panose="02020603050405020304" pitchFamily="18" charset="0"/>
                          <a:cs typeface="Times New Roman" panose="02020603050405020304" pitchFamily="18" charset="0"/>
                        </a:rPr>
                        <a:t>Soesanti</a:t>
                      </a:r>
                      <a:r>
                        <a:rPr lang="en-US" sz="900" dirty="0">
                          <a:solidFill>
                            <a:schemeClr val="tx1"/>
                          </a:solidFill>
                          <a:effectLst/>
                          <a:latin typeface="+mn-lt"/>
                          <a:ea typeface="Times New Roman" panose="02020603050405020304" pitchFamily="18" charset="0"/>
                          <a:cs typeface="Times New Roman" panose="02020603050405020304" pitchFamily="18" charset="0"/>
                        </a:rPr>
                        <a:t>, &amp; </a:t>
                      </a:r>
                      <a:r>
                        <a:rPr lang="en-US" sz="900" dirty="0" err="1">
                          <a:solidFill>
                            <a:schemeClr val="tx1"/>
                          </a:solidFill>
                          <a:effectLst/>
                          <a:latin typeface="+mn-lt"/>
                          <a:ea typeface="Times New Roman" panose="02020603050405020304" pitchFamily="18" charset="0"/>
                          <a:cs typeface="Times New Roman" panose="02020603050405020304" pitchFamily="18" charset="0"/>
                        </a:rPr>
                        <a:t>Wahyunggoro</a:t>
                      </a:r>
                      <a:r>
                        <a:rPr lang="en-US" sz="900" dirty="0">
                          <a:solidFill>
                            <a:schemeClr val="tx1"/>
                          </a:solidFill>
                          <a:effectLst/>
                          <a:latin typeface="+mn-lt"/>
                          <a:ea typeface="Times New Roman" panose="02020603050405020304" pitchFamily="18" charset="0"/>
                          <a:cs typeface="Times New Roman" panose="02020603050405020304" pitchFamily="18" charset="0"/>
                        </a:rPr>
                        <a:t>, 2018)</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Accuracy was increased.</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The leaf image pixels should be greater than 60% of the whole image to achieve better segmentation.</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2297239156"/>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960" algn="just">
                        <a:lnSpc>
                          <a:spcPct val="123000"/>
                        </a:lnSpc>
                        <a:spcBef>
                          <a:spcPts val="145"/>
                        </a:spcBef>
                        <a:spcAft>
                          <a:spcPts val="0"/>
                        </a:spcAft>
                        <a:tabLst>
                          <a:tab pos="643255" algn="l"/>
                        </a:tabLst>
                      </a:pPr>
                      <a:r>
                        <a:rPr lang="en-US" sz="900" dirty="0">
                          <a:solidFill>
                            <a:schemeClr val="tx1"/>
                          </a:solidFill>
                          <a:effectLst/>
                          <a:latin typeface="+mn-lt"/>
                          <a:ea typeface="Times New Roman" panose="02020603050405020304" pitchFamily="18" charset="0"/>
                          <a:cs typeface="Times New Roman" panose="02020603050405020304" pitchFamily="18" charset="0"/>
                        </a:rPr>
                        <a:t>Contour signature, Sobel- Histogram	</a:t>
                      </a:r>
                      <a:r>
                        <a:rPr lang="en-US" sz="900" spc="-45" dirty="0">
                          <a:solidFill>
                            <a:schemeClr val="tx1"/>
                          </a:solidFill>
                          <a:effectLst/>
                          <a:latin typeface="+mn-lt"/>
                          <a:ea typeface="Times New Roman" panose="02020603050405020304" pitchFamily="18" charset="0"/>
                          <a:cs typeface="Times New Roman" panose="02020603050405020304" pitchFamily="18" charset="0"/>
                        </a:rPr>
                        <a:t>of </a:t>
                      </a:r>
                      <a:r>
                        <a:rPr lang="en-US" sz="900" dirty="0">
                          <a:solidFill>
                            <a:schemeClr val="tx1"/>
                          </a:solidFill>
                          <a:effectLst/>
                          <a:latin typeface="+mn-lt"/>
                          <a:ea typeface="Times New Roman" panose="02020603050405020304" pitchFamily="18" charset="0"/>
                          <a:cs typeface="Times New Roman" panose="02020603050405020304" pitchFamily="18" charset="0"/>
                        </a:rPr>
                        <a:t>gradient</a:t>
                      </a:r>
                      <a:r>
                        <a:rPr lang="en-US" sz="900" spc="-5" dirty="0">
                          <a:solidFill>
                            <a:schemeClr val="tx1"/>
                          </a:solidFill>
                          <a:effectLst/>
                          <a:latin typeface="+mn-lt"/>
                          <a:ea typeface="Times New Roman" panose="02020603050405020304" pitchFamily="18" charset="0"/>
                          <a:cs typeface="Times New Roman" panose="02020603050405020304" pitchFamily="18" charset="0"/>
                        </a:rPr>
                        <a:t> </a:t>
                      </a:r>
                      <a:r>
                        <a:rPr lang="en-US" sz="900" dirty="0">
                          <a:solidFill>
                            <a:schemeClr val="tx1"/>
                          </a:solidFill>
                          <a:effectLst/>
                          <a:latin typeface="+mn-lt"/>
                          <a:ea typeface="Times New Roman" panose="02020603050405020304" pitchFamily="18" charset="0"/>
                          <a:cs typeface="Times New Roman" panose="02020603050405020304" pitchFamily="18" charset="0"/>
                        </a:rPr>
                        <a:t>intensity</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a:t>
                      </a:r>
                      <a:r>
                        <a:rPr lang="en-US" sz="900" dirty="0" err="1">
                          <a:solidFill>
                            <a:schemeClr val="tx1"/>
                          </a:solidFill>
                          <a:effectLst/>
                          <a:latin typeface="+mn-lt"/>
                          <a:ea typeface="Times New Roman" panose="02020603050405020304" pitchFamily="18" charset="0"/>
                          <a:cs typeface="Times New Roman" panose="02020603050405020304" pitchFamily="18" charset="0"/>
                        </a:rPr>
                        <a:t>Beghin</a:t>
                      </a:r>
                      <a:r>
                        <a:rPr lang="en-US" sz="900" dirty="0">
                          <a:solidFill>
                            <a:schemeClr val="tx1"/>
                          </a:solidFill>
                          <a:effectLst/>
                          <a:latin typeface="+mn-lt"/>
                          <a:ea typeface="Times New Roman" panose="02020603050405020304" pitchFamily="18" charset="0"/>
                          <a:cs typeface="Times New Roman" panose="02020603050405020304" pitchFamily="18" charset="0"/>
                        </a:rPr>
                        <a:t>, Cope, </a:t>
                      </a:r>
                      <a:r>
                        <a:rPr lang="en-US" sz="900" dirty="0" err="1">
                          <a:solidFill>
                            <a:schemeClr val="tx1"/>
                          </a:solidFill>
                          <a:effectLst/>
                          <a:latin typeface="+mn-lt"/>
                          <a:ea typeface="Times New Roman" panose="02020603050405020304" pitchFamily="18" charset="0"/>
                          <a:cs typeface="Times New Roman" panose="02020603050405020304" pitchFamily="18" charset="0"/>
                        </a:rPr>
                        <a:t>Remagnino</a:t>
                      </a:r>
                      <a:r>
                        <a:rPr lang="en-US" sz="900" dirty="0">
                          <a:solidFill>
                            <a:schemeClr val="tx1"/>
                          </a:solidFill>
                          <a:effectLst/>
                          <a:latin typeface="+mn-lt"/>
                          <a:ea typeface="Times New Roman" panose="02020603050405020304" pitchFamily="18" charset="0"/>
                          <a:cs typeface="Times New Roman" panose="02020603050405020304" pitchFamily="18" charset="0"/>
                        </a:rPr>
                        <a:t>, &amp; Barman, 2010)</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Incremental classification using simple methods improves the results as first the techniques were applied individually, then the lobed leaves were separated from unlobed ones, and then both techniques were applied in combination.</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The approach will be difficult to apply to images in a complex background.</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554758000"/>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60960" algn="just">
                        <a:lnSpc>
                          <a:spcPct val="123000"/>
                        </a:lnSpc>
                        <a:spcBef>
                          <a:spcPts val="145"/>
                        </a:spcBef>
                        <a:spcAft>
                          <a:spcPts val="0"/>
                        </a:spcAft>
                        <a:tabLst>
                          <a:tab pos="522605" algn="l"/>
                        </a:tabLst>
                      </a:pPr>
                      <a:r>
                        <a:rPr lang="en-US" sz="900">
                          <a:solidFill>
                            <a:schemeClr val="tx1"/>
                          </a:solidFill>
                          <a:effectLst/>
                          <a:latin typeface="+mn-lt"/>
                          <a:ea typeface="Times New Roman" panose="02020603050405020304" pitchFamily="18" charset="0"/>
                          <a:cs typeface="Times New Roman" panose="02020603050405020304" pitchFamily="18" charset="0"/>
                        </a:rPr>
                        <a:t>Gabor	</a:t>
                      </a:r>
                      <a:r>
                        <a:rPr lang="en-US" sz="900" spc="-20">
                          <a:solidFill>
                            <a:schemeClr val="tx1"/>
                          </a:solidFill>
                          <a:effectLst/>
                          <a:latin typeface="+mn-lt"/>
                          <a:ea typeface="Times New Roman" panose="02020603050405020304" pitchFamily="18" charset="0"/>
                          <a:cs typeface="Times New Roman" panose="02020603050405020304" pitchFamily="18" charset="0"/>
                        </a:rPr>
                        <a:t>filter, </a:t>
                      </a:r>
                      <a:r>
                        <a:rPr lang="en-US" sz="900">
                          <a:solidFill>
                            <a:schemeClr val="tx1"/>
                          </a:solidFill>
                          <a:effectLst/>
                          <a:latin typeface="+mn-lt"/>
                          <a:ea typeface="Times New Roman" panose="02020603050405020304" pitchFamily="18" charset="0"/>
                          <a:cs typeface="Times New Roman" panose="02020603050405020304" pitchFamily="18" charset="0"/>
                        </a:rPr>
                        <a:t>GLCM, </a:t>
                      </a:r>
                      <a:r>
                        <a:rPr lang="en-US" sz="900" spc="-15">
                          <a:solidFill>
                            <a:schemeClr val="tx1"/>
                          </a:solidFill>
                          <a:effectLst/>
                          <a:latin typeface="+mn-lt"/>
                          <a:ea typeface="Times New Roman" panose="02020603050405020304" pitchFamily="18" charset="0"/>
                          <a:cs typeface="Times New Roman" panose="02020603050405020304" pitchFamily="18" charset="0"/>
                        </a:rPr>
                        <a:t>Curvelet, </a:t>
                      </a:r>
                      <a:r>
                        <a:rPr lang="en-US" sz="900">
                          <a:solidFill>
                            <a:schemeClr val="tx1"/>
                          </a:solidFill>
                          <a:effectLst/>
                          <a:latin typeface="+mn-lt"/>
                          <a:ea typeface="Times New Roman" panose="02020603050405020304" pitchFamily="18" charset="0"/>
                          <a:cs typeface="Times New Roman" panose="02020603050405020304" pitchFamily="18" charset="0"/>
                        </a:rPr>
                        <a:t>Invariant Moments</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a:t>
                      </a:r>
                      <a:r>
                        <a:rPr lang="en-US" sz="900" dirty="0" err="1">
                          <a:solidFill>
                            <a:schemeClr val="tx1"/>
                          </a:solidFill>
                          <a:effectLst/>
                          <a:latin typeface="+mn-lt"/>
                          <a:ea typeface="Times New Roman" panose="02020603050405020304" pitchFamily="18" charset="0"/>
                          <a:cs typeface="Times New Roman" panose="02020603050405020304" pitchFamily="18" charset="0"/>
                        </a:rPr>
                        <a:t>Chaki</a:t>
                      </a:r>
                      <a:r>
                        <a:rPr lang="en-US" sz="900" dirty="0">
                          <a:solidFill>
                            <a:schemeClr val="tx1"/>
                          </a:solidFill>
                          <a:effectLst/>
                          <a:latin typeface="+mn-lt"/>
                          <a:ea typeface="Times New Roman" panose="02020603050405020304" pitchFamily="18" charset="0"/>
                          <a:cs typeface="Times New Roman" panose="02020603050405020304" pitchFamily="18" charset="0"/>
                        </a:rPr>
                        <a:t>, Parekh, &amp; Bhattacharya, 2015)</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Simple methods were used.</a:t>
                      </a:r>
                      <a:endParaRPr lang="en-ID" sz="900">
                        <a:solidFill>
                          <a:schemeClr val="tx1"/>
                        </a:solidFill>
                        <a:effectLst/>
                        <a:latin typeface="+mn-lt"/>
                        <a:ea typeface="Times New Roman" panose="02020603050405020304" pitchFamily="18" charset="0"/>
                        <a:cs typeface="Times New Roman" panose="02020603050405020304" pitchFamily="18" charset="0"/>
                      </a:endParaRPr>
                    </a:p>
                    <a:p>
                      <a:pPr marL="67945" marR="55880" algn="just">
                        <a:lnSpc>
                          <a:spcPct val="123000"/>
                        </a:lnSpc>
                        <a:spcBef>
                          <a:spcPts val="595"/>
                        </a:spcBef>
                        <a:spcAft>
                          <a:spcPts val="0"/>
                        </a:spcAft>
                      </a:pPr>
                      <a:r>
                        <a:rPr lang="en-US" sz="900">
                          <a:solidFill>
                            <a:schemeClr val="tx1"/>
                          </a:solidFill>
                          <a:effectLst/>
                          <a:latin typeface="+mn-lt"/>
                          <a:ea typeface="Times New Roman" panose="02020603050405020304" pitchFamily="18" charset="0"/>
                          <a:cs typeface="Times New Roman" panose="02020603050405020304" pitchFamily="18" charset="0"/>
                        </a:rPr>
                        <a:t>It recognized leaves with different textures and shapes.</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960"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An effective pre-processing was required as the features selected were sensitive to different scales and orientations.</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084300359"/>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lgn="just">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Curvelet</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a:solidFill>
                            <a:schemeClr val="tx1"/>
                          </a:solidFill>
                          <a:effectLst/>
                          <a:latin typeface="+mn-lt"/>
                          <a:ea typeface="Times New Roman" panose="02020603050405020304" pitchFamily="18" charset="0"/>
                          <a:cs typeface="Times New Roman" panose="02020603050405020304" pitchFamily="18" charset="0"/>
                        </a:rPr>
                        <a:t>(Prasad, Kumar, &amp; Tripathi, 2011)</a:t>
                      </a:r>
                      <a:endParaRPr lang="en-ID" sz="90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Provide information along all directions. Curves can be represented well with few coefficients. Curvelet remain coherent waveforms under the action of the wave equation.</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p>
                      <a:pPr marL="67945" marR="60325" algn="just">
                        <a:lnSpc>
                          <a:spcPct val="123000"/>
                        </a:lnSpc>
                        <a:spcBef>
                          <a:spcPts val="410"/>
                        </a:spcBef>
                        <a:spcAft>
                          <a:spcPts val="0"/>
                        </a:spcAft>
                      </a:pPr>
                      <a:r>
                        <a:rPr lang="en-US" sz="900" dirty="0">
                          <a:solidFill>
                            <a:schemeClr val="tx1"/>
                          </a:solidFill>
                          <a:effectLst/>
                          <a:latin typeface="+mn-lt"/>
                          <a:ea typeface="Times New Roman" panose="02020603050405020304" pitchFamily="18" charset="0"/>
                          <a:cs typeface="Times New Roman" panose="02020603050405020304" pitchFamily="18" charset="0"/>
                        </a:rPr>
                        <a:t>Image is divided into sub-images which removes unwanted areas and curvelet transform was applied on the sub- images.</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900" dirty="0">
                          <a:solidFill>
                            <a:schemeClr val="tx1"/>
                          </a:solidFill>
                          <a:effectLst/>
                          <a:latin typeface="+mn-lt"/>
                          <a:ea typeface="Times New Roman" panose="02020603050405020304" pitchFamily="18" charset="0"/>
                          <a:cs typeface="Times New Roman" panose="02020603050405020304" pitchFamily="18" charset="0"/>
                        </a:rPr>
                        <a:t>High computational cost</a:t>
                      </a:r>
                      <a:endParaRPr lang="en-ID" sz="9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743637434"/>
                  </a:ext>
                </a:extLst>
              </a:tr>
              <a:tr h="320679">
                <a:tc vMerge="1">
                  <a:txBody>
                    <a:bodyPr/>
                    <a:lstStyle/>
                    <a:p>
                      <a:pPr marL="68580">
                        <a:spcBef>
                          <a:spcPts val="665"/>
                        </a:spcBef>
                      </a:pPr>
                      <a:endParaRPr lang="en-ID"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a:spcBef>
                          <a:spcPts val="145"/>
                        </a:spcBef>
                      </a:pPr>
                      <a:r>
                        <a:rPr lang="en-US" sz="900" b="0" dirty="0">
                          <a:solidFill>
                            <a:schemeClr val="tx1"/>
                          </a:solidFill>
                          <a:effectLst/>
                          <a:latin typeface="+mn-lt"/>
                          <a:ea typeface="Times New Roman" panose="02020603050405020304" pitchFamily="18" charset="0"/>
                          <a:cs typeface="Times New Roman" panose="02020603050405020304" pitchFamily="18" charset="0"/>
                        </a:rPr>
                        <a:t>Chord integrals</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spcBef>
                          <a:spcPts val="145"/>
                        </a:spcBef>
                      </a:pPr>
                      <a:r>
                        <a:rPr lang="en-US" sz="900" b="0" dirty="0">
                          <a:solidFill>
                            <a:schemeClr val="tx1"/>
                          </a:solidFill>
                          <a:effectLst/>
                          <a:latin typeface="+mn-lt"/>
                          <a:ea typeface="Times New Roman" panose="02020603050405020304" pitchFamily="18" charset="0"/>
                          <a:cs typeface="Times New Roman" panose="02020603050405020304" pitchFamily="18" charset="0"/>
                        </a:rPr>
                        <a:t>(Wang et al., 2019)</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325" algn="just">
                        <a:lnSpc>
                          <a:spcPct val="123000"/>
                        </a:lnSpc>
                        <a:spcBef>
                          <a:spcPts val="145"/>
                        </a:spcBef>
                        <a:spcAft>
                          <a:spcPts val="0"/>
                        </a:spcAft>
                      </a:pPr>
                      <a:r>
                        <a:rPr lang="en-US" sz="900" b="0" dirty="0">
                          <a:solidFill>
                            <a:schemeClr val="tx1"/>
                          </a:solidFill>
                          <a:effectLst/>
                          <a:latin typeface="+mn-lt"/>
                          <a:ea typeface="Times New Roman" panose="02020603050405020304" pitchFamily="18" charset="0"/>
                          <a:cs typeface="Times New Roman" panose="02020603050405020304" pitchFamily="18" charset="0"/>
                        </a:rPr>
                        <a:t>A novel approach that provides shape and texture information at different scales.</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p>
                      <a:pPr marL="67945" algn="just">
                        <a:spcBef>
                          <a:spcPts val="405"/>
                        </a:spcBef>
                        <a:spcAft>
                          <a:spcPts val="0"/>
                        </a:spcAft>
                      </a:pPr>
                      <a:r>
                        <a:rPr lang="en-US" sz="900" b="0" dirty="0">
                          <a:solidFill>
                            <a:schemeClr val="tx1"/>
                          </a:solidFill>
                          <a:effectLst/>
                          <a:latin typeface="+mn-lt"/>
                          <a:ea typeface="Times New Roman" panose="02020603050405020304" pitchFamily="18" charset="0"/>
                          <a:cs typeface="Times New Roman" panose="02020603050405020304" pitchFamily="18" charset="0"/>
                        </a:rPr>
                        <a:t>Invariant to translation, rotation, scaling.</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p>
                      <a:pPr marL="67945" marR="60325" algn="just">
                        <a:lnSpc>
                          <a:spcPct val="123000"/>
                        </a:lnSpc>
                        <a:spcBef>
                          <a:spcPts val="595"/>
                        </a:spcBef>
                        <a:spcAft>
                          <a:spcPts val="0"/>
                        </a:spcAft>
                      </a:pPr>
                      <a:r>
                        <a:rPr lang="en-US" sz="900" b="0" dirty="0">
                          <a:solidFill>
                            <a:schemeClr val="tx1"/>
                          </a:solidFill>
                          <a:effectLst/>
                          <a:latin typeface="+mn-lt"/>
                          <a:ea typeface="Times New Roman" panose="02020603050405020304" pitchFamily="18" charset="0"/>
                          <a:cs typeface="Times New Roman" panose="02020603050405020304" pitchFamily="18" charset="0"/>
                        </a:rPr>
                        <a:t>Efficient for cultivar recognition, as compared to state-of-the-art methods</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spcBef>
                          <a:spcPts val="145"/>
                        </a:spcBef>
                      </a:pPr>
                      <a:r>
                        <a:rPr lang="en-US" sz="900" b="0" dirty="0">
                          <a:solidFill>
                            <a:schemeClr val="tx1"/>
                          </a:solidFill>
                          <a:effectLst/>
                          <a:latin typeface="+mn-lt"/>
                          <a:ea typeface="Times New Roman" panose="02020603050405020304" pitchFamily="18" charset="0"/>
                          <a:cs typeface="Times New Roman" panose="02020603050405020304" pitchFamily="18" charset="0"/>
                        </a:rPr>
                        <a:t>High computational requirements.</a:t>
                      </a:r>
                      <a:endParaRPr lang="en-ID" sz="9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168870871"/>
                  </a:ext>
                </a:extLst>
              </a:tr>
            </a:tbl>
          </a:graphicData>
        </a:graphic>
      </p:graphicFrame>
    </p:spTree>
    <p:extLst>
      <p:ext uri="{BB962C8B-B14F-4D97-AF65-F5344CB8AC3E}">
        <p14:creationId xmlns:p14="http://schemas.microsoft.com/office/powerpoint/2010/main" val="80062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F4832BF-4A0F-CB43-BA46-3BFF433E3475}"/>
              </a:ext>
            </a:extLst>
          </p:cNvPr>
          <p:cNvGraphicFramePr>
            <a:graphicFrameLocks noGrp="1"/>
          </p:cNvGraphicFramePr>
          <p:nvPr>
            <p:extLst>
              <p:ext uri="{D42A27DB-BD31-4B8C-83A1-F6EECF244321}">
                <p14:modId xmlns:p14="http://schemas.microsoft.com/office/powerpoint/2010/main" val="3691514809"/>
              </p:ext>
            </p:extLst>
          </p:nvPr>
        </p:nvGraphicFramePr>
        <p:xfrm>
          <a:off x="150145" y="889685"/>
          <a:ext cx="11891710" cy="5521053"/>
        </p:xfrm>
        <a:graphic>
          <a:graphicData uri="http://schemas.openxmlformats.org/drawingml/2006/table">
            <a:tbl>
              <a:tblPr firstRow="1" firstCol="1" lastRow="1" lastCol="1" bandRow="1" bandCol="1">
                <a:tableStyleId>{5C22544A-7EE6-4342-B048-85BDC9FD1C3A}</a:tableStyleId>
              </a:tblPr>
              <a:tblGrid>
                <a:gridCol w="1263513">
                  <a:extLst>
                    <a:ext uri="{9D8B030D-6E8A-4147-A177-3AD203B41FA5}">
                      <a16:colId xmlns:a16="http://schemas.microsoft.com/office/drawing/2014/main" val="857049738"/>
                    </a:ext>
                  </a:extLst>
                </a:gridCol>
                <a:gridCol w="2410771">
                  <a:extLst>
                    <a:ext uri="{9D8B030D-6E8A-4147-A177-3AD203B41FA5}">
                      <a16:colId xmlns:a16="http://schemas.microsoft.com/office/drawing/2014/main" val="3475537891"/>
                    </a:ext>
                  </a:extLst>
                </a:gridCol>
                <a:gridCol w="2551502">
                  <a:extLst>
                    <a:ext uri="{9D8B030D-6E8A-4147-A177-3AD203B41FA5}">
                      <a16:colId xmlns:a16="http://schemas.microsoft.com/office/drawing/2014/main" val="1752320023"/>
                    </a:ext>
                  </a:extLst>
                </a:gridCol>
                <a:gridCol w="2832962">
                  <a:extLst>
                    <a:ext uri="{9D8B030D-6E8A-4147-A177-3AD203B41FA5}">
                      <a16:colId xmlns:a16="http://schemas.microsoft.com/office/drawing/2014/main" val="1356366998"/>
                    </a:ext>
                  </a:extLst>
                </a:gridCol>
                <a:gridCol w="2832962">
                  <a:extLst>
                    <a:ext uri="{9D8B030D-6E8A-4147-A177-3AD203B41FA5}">
                      <a16:colId xmlns:a16="http://schemas.microsoft.com/office/drawing/2014/main" val="3974667346"/>
                    </a:ext>
                  </a:extLst>
                </a:gridCol>
              </a:tblGrid>
              <a:tr h="1193499">
                <a:tc>
                  <a:txBody>
                    <a:bodyPr/>
                    <a:lstStyle/>
                    <a:p>
                      <a:pPr marL="68580" marR="171450" algn="ctr">
                        <a:lnSpc>
                          <a:spcPct val="123000"/>
                        </a:lnSpc>
                        <a:spcBef>
                          <a:spcPts val="145"/>
                        </a:spcBef>
                        <a:spcAft>
                          <a:spcPts val="0"/>
                        </a:spcAft>
                      </a:pPr>
                      <a:r>
                        <a:rPr lang="en-US" sz="1800" dirty="0">
                          <a:effectLst/>
                        </a:rPr>
                        <a:t>Shape and Color</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60960" algn="just">
                        <a:lnSpc>
                          <a:spcPct val="123000"/>
                        </a:lnSpc>
                        <a:spcBef>
                          <a:spcPts val="145"/>
                        </a:spcBef>
                        <a:spcAft>
                          <a:spcPts val="0"/>
                        </a:spcAft>
                        <a:tabLst>
                          <a:tab pos="414020" algn="l"/>
                        </a:tabLst>
                      </a:pPr>
                      <a:r>
                        <a:rPr lang="en-US" sz="1100" b="0" dirty="0">
                          <a:solidFill>
                            <a:schemeClr val="tx1"/>
                          </a:solidFill>
                          <a:effectLst/>
                          <a:latin typeface="+mn-lt"/>
                        </a:rPr>
                        <a:t>Morphological Shape	</a:t>
                      </a:r>
                      <a:r>
                        <a:rPr lang="en-US" sz="1100" b="0" spc="-15" dirty="0">
                          <a:solidFill>
                            <a:schemeClr val="tx1"/>
                          </a:solidFill>
                          <a:effectLst/>
                          <a:latin typeface="+mn-lt"/>
                        </a:rPr>
                        <a:t>features, </a:t>
                      </a:r>
                      <a:r>
                        <a:rPr lang="en-US" sz="1100" b="0" dirty="0">
                          <a:solidFill>
                            <a:schemeClr val="tx1"/>
                          </a:solidFill>
                          <a:effectLst/>
                          <a:latin typeface="+mn-lt"/>
                        </a:rPr>
                        <a:t>Color</a:t>
                      </a:r>
                      <a:r>
                        <a:rPr lang="en-US" sz="1100" b="0" spc="-5" dirty="0">
                          <a:solidFill>
                            <a:schemeClr val="tx1"/>
                          </a:solidFill>
                          <a:effectLst/>
                          <a:latin typeface="+mn-lt"/>
                        </a:rPr>
                        <a:t> </a:t>
                      </a:r>
                      <a:r>
                        <a:rPr lang="en-US" sz="1100" b="0" dirty="0">
                          <a:solidFill>
                            <a:schemeClr val="tx1"/>
                          </a:solidFill>
                          <a:effectLst/>
                          <a:latin typeface="+mn-lt"/>
                        </a:rPr>
                        <a:t>features</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rPr>
                        <a:t>(Caglayan, Guclu, &amp; Can, 2013)</a:t>
                      </a:r>
                      <a:endParaRPr lang="en-ID" sz="1100" b="0">
                        <a:solidFill>
                          <a:schemeClr val="tx1"/>
                        </a:solidFill>
                        <a:effectLst/>
                        <a:latin typeface="+mn-lt"/>
                      </a:endParaRPr>
                    </a:p>
                    <a:p>
                      <a:pPr marL="68580" algn="just">
                        <a:lnSpc>
                          <a:spcPct val="123000"/>
                        </a:lnSpc>
                        <a:spcBef>
                          <a:spcPts val="595"/>
                        </a:spcBef>
                      </a:pPr>
                      <a:r>
                        <a:rPr lang="en-US" sz="1100" b="0">
                          <a:solidFill>
                            <a:schemeClr val="tx1"/>
                          </a:solidFill>
                          <a:effectLst/>
                          <a:latin typeface="+mn-lt"/>
                        </a:rPr>
                        <a:t>(Munisami, Ramsurn, Kishnah, &amp; Pudaruth, 2015)</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1100" b="0">
                          <a:solidFill>
                            <a:schemeClr val="tx1"/>
                          </a:solidFill>
                          <a:effectLst/>
                          <a:latin typeface="+mn-lt"/>
                        </a:rPr>
                        <a:t>Used a vast dataset.</a:t>
                      </a:r>
                      <a:endParaRPr lang="en-ID" sz="1100" b="0">
                        <a:solidFill>
                          <a:schemeClr val="tx1"/>
                        </a:solidFill>
                        <a:effectLst/>
                        <a:latin typeface="+mn-lt"/>
                      </a:endParaRPr>
                    </a:p>
                    <a:p>
                      <a:pPr marL="67945" marR="412750" algn="just">
                        <a:lnSpc>
                          <a:spcPct val="123000"/>
                        </a:lnSpc>
                        <a:spcBef>
                          <a:spcPts val="595"/>
                        </a:spcBef>
                        <a:spcAft>
                          <a:spcPts val="0"/>
                        </a:spcAft>
                      </a:pPr>
                      <a:r>
                        <a:rPr lang="en-US" sz="1100" b="0">
                          <a:solidFill>
                            <a:schemeClr val="tx1"/>
                          </a:solidFill>
                          <a:effectLst/>
                          <a:latin typeface="+mn-lt"/>
                        </a:rPr>
                        <a:t>Used simple feature extraction techniques.</a:t>
                      </a:r>
                      <a:endParaRPr lang="en-ID" sz="1100" b="0">
                        <a:solidFill>
                          <a:schemeClr val="tx1"/>
                        </a:solidFill>
                        <a:effectLst/>
                        <a:latin typeface="+mn-lt"/>
                      </a:endParaRPr>
                    </a:p>
                    <a:p>
                      <a:pPr marL="67945" algn="just">
                        <a:lnSpc>
                          <a:spcPct val="123000"/>
                        </a:lnSpc>
                        <a:spcBef>
                          <a:spcPts val="405"/>
                        </a:spcBef>
                        <a:spcAft>
                          <a:spcPts val="0"/>
                        </a:spcAft>
                      </a:pPr>
                      <a:r>
                        <a:rPr lang="en-US" sz="1100" b="0">
                          <a:solidFill>
                            <a:schemeClr val="tx1"/>
                          </a:solidFill>
                          <a:effectLst/>
                          <a:latin typeface="+mn-lt"/>
                        </a:rPr>
                        <a:t>Experimented with shape, shape and few color features and with all the features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1100" b="0">
                          <a:solidFill>
                            <a:schemeClr val="tx1"/>
                          </a:solidFill>
                          <a:effectLst/>
                          <a:latin typeface="+mn-lt"/>
                        </a:rPr>
                        <a:t>Seasonal change may affect the colors of leaves due to which accuracy might be decreased.</a:t>
                      </a:r>
                      <a:endParaRPr lang="en-ID" sz="1100" b="0">
                        <a:solidFill>
                          <a:schemeClr val="tx1"/>
                        </a:solidFill>
                        <a:effectLst/>
                        <a:latin typeface="+mn-lt"/>
                      </a:endParaRPr>
                    </a:p>
                    <a:p>
                      <a:pPr marL="68580" marR="60960" algn="just">
                        <a:lnSpc>
                          <a:spcPct val="123000"/>
                        </a:lnSpc>
                        <a:spcBef>
                          <a:spcPts val="405"/>
                        </a:spcBef>
                        <a:spcAft>
                          <a:spcPts val="0"/>
                        </a:spcAft>
                      </a:pPr>
                      <a:r>
                        <a:rPr lang="en-US" sz="1100" b="0">
                          <a:solidFill>
                            <a:schemeClr val="tx1"/>
                          </a:solidFill>
                          <a:effectLst/>
                          <a:latin typeface="+mn-lt"/>
                        </a:rPr>
                        <a:t>Accuracy</a:t>
                      </a:r>
                      <a:r>
                        <a:rPr lang="en-US" sz="1100" b="0" spc="-60">
                          <a:solidFill>
                            <a:schemeClr val="tx1"/>
                          </a:solidFill>
                          <a:effectLst/>
                          <a:latin typeface="+mn-lt"/>
                        </a:rPr>
                        <a:t> </a:t>
                      </a:r>
                      <a:r>
                        <a:rPr lang="en-US" sz="1100" b="0">
                          <a:solidFill>
                            <a:schemeClr val="tx1"/>
                          </a:solidFill>
                          <a:effectLst/>
                          <a:latin typeface="+mn-lt"/>
                        </a:rPr>
                        <a:t>was</a:t>
                      </a:r>
                      <a:r>
                        <a:rPr lang="en-US" sz="1100" b="0" spc="-55">
                          <a:solidFill>
                            <a:schemeClr val="tx1"/>
                          </a:solidFill>
                          <a:effectLst/>
                          <a:latin typeface="+mn-lt"/>
                        </a:rPr>
                        <a:t> </a:t>
                      </a:r>
                      <a:r>
                        <a:rPr lang="en-US" sz="1100" b="0">
                          <a:solidFill>
                            <a:schemeClr val="tx1"/>
                          </a:solidFill>
                          <a:effectLst/>
                          <a:latin typeface="+mn-lt"/>
                        </a:rPr>
                        <a:t>affected</a:t>
                      </a:r>
                      <a:r>
                        <a:rPr lang="en-US" sz="1100" b="0" spc="-55">
                          <a:solidFill>
                            <a:schemeClr val="tx1"/>
                          </a:solidFill>
                          <a:effectLst/>
                          <a:latin typeface="+mn-lt"/>
                        </a:rPr>
                        <a:t> </a:t>
                      </a:r>
                      <a:r>
                        <a:rPr lang="en-US" sz="1100" b="0">
                          <a:solidFill>
                            <a:schemeClr val="tx1"/>
                          </a:solidFill>
                          <a:effectLst/>
                          <a:latin typeface="+mn-lt"/>
                        </a:rPr>
                        <a:t>when</a:t>
                      </a:r>
                      <a:r>
                        <a:rPr lang="en-US" sz="1100" b="0" spc="-55">
                          <a:solidFill>
                            <a:schemeClr val="tx1"/>
                          </a:solidFill>
                          <a:effectLst/>
                          <a:latin typeface="+mn-lt"/>
                        </a:rPr>
                        <a:t> </a:t>
                      </a:r>
                      <a:r>
                        <a:rPr lang="en-US" sz="1100" b="0">
                          <a:solidFill>
                            <a:schemeClr val="tx1"/>
                          </a:solidFill>
                          <a:effectLst/>
                          <a:latin typeface="+mn-lt"/>
                        </a:rPr>
                        <a:t>pictures</a:t>
                      </a:r>
                      <a:r>
                        <a:rPr lang="en-US" sz="1100" b="0" spc="-55">
                          <a:solidFill>
                            <a:schemeClr val="tx1"/>
                          </a:solidFill>
                          <a:effectLst/>
                          <a:latin typeface="+mn-lt"/>
                        </a:rPr>
                        <a:t> </a:t>
                      </a:r>
                      <a:r>
                        <a:rPr lang="en-US" sz="1100" b="0">
                          <a:solidFill>
                            <a:schemeClr val="tx1"/>
                          </a:solidFill>
                          <a:effectLst/>
                          <a:latin typeface="+mn-lt"/>
                        </a:rPr>
                        <a:t>were</a:t>
                      </a:r>
                      <a:r>
                        <a:rPr lang="en-US" sz="1100" b="0" spc="-55">
                          <a:solidFill>
                            <a:schemeClr val="tx1"/>
                          </a:solidFill>
                          <a:effectLst/>
                          <a:latin typeface="+mn-lt"/>
                        </a:rPr>
                        <a:t> </a:t>
                      </a:r>
                      <a:r>
                        <a:rPr lang="en-US" sz="1100" b="0">
                          <a:solidFill>
                            <a:schemeClr val="tx1"/>
                          </a:solidFill>
                          <a:effectLst/>
                          <a:latin typeface="+mn-lt"/>
                        </a:rPr>
                        <a:t>not taken in the natural</a:t>
                      </a:r>
                      <a:r>
                        <a:rPr lang="en-US" sz="1100" b="0" spc="-5">
                          <a:solidFill>
                            <a:schemeClr val="tx1"/>
                          </a:solidFill>
                          <a:effectLst/>
                          <a:latin typeface="+mn-lt"/>
                        </a:rPr>
                        <a:t> </a:t>
                      </a:r>
                      <a:r>
                        <a:rPr lang="en-US" sz="1100" b="0">
                          <a:solidFill>
                            <a:schemeClr val="tx1"/>
                          </a:solidFill>
                          <a:effectLst/>
                          <a:latin typeface="+mn-lt"/>
                        </a:rPr>
                        <a:t>sunlight</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4074926792"/>
                  </a:ext>
                </a:extLst>
              </a:tr>
              <a:tr h="563597">
                <a:tc>
                  <a:txBody>
                    <a:bodyPr/>
                    <a:lstStyle/>
                    <a:p>
                      <a:pPr marL="68580" marR="55880" algn="ctr">
                        <a:lnSpc>
                          <a:spcPct val="123000"/>
                        </a:lnSpc>
                        <a:spcBef>
                          <a:spcPts val="145"/>
                        </a:spcBef>
                        <a:spcAft>
                          <a:spcPts val="0"/>
                        </a:spcAft>
                      </a:pPr>
                      <a:r>
                        <a:rPr lang="en-US" sz="1800" dirty="0">
                          <a:effectLst/>
                        </a:rPr>
                        <a:t>Shape, color and Texture</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74295" algn="just">
                        <a:lnSpc>
                          <a:spcPct val="173000"/>
                        </a:lnSpc>
                        <a:spcBef>
                          <a:spcPts val="145"/>
                        </a:spcBef>
                        <a:spcAft>
                          <a:spcPts val="0"/>
                        </a:spcAft>
                      </a:pPr>
                      <a:r>
                        <a:rPr lang="en-US" sz="1100" b="0" dirty="0">
                          <a:solidFill>
                            <a:schemeClr val="tx1"/>
                          </a:solidFill>
                          <a:effectLst/>
                          <a:latin typeface="+mn-lt"/>
                        </a:rPr>
                        <a:t>HSV color space, log Gabor, SIFT</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dirty="0">
                          <a:solidFill>
                            <a:schemeClr val="tx1"/>
                          </a:solidFill>
                          <a:effectLst/>
                          <a:latin typeface="+mn-lt"/>
                        </a:rPr>
                        <a:t>(Bama, Sathya, Valli, Raju &amp; Kumar,2011)</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245110" algn="just">
                        <a:lnSpc>
                          <a:spcPct val="123000"/>
                        </a:lnSpc>
                        <a:spcBef>
                          <a:spcPts val="145"/>
                        </a:spcBef>
                        <a:spcAft>
                          <a:spcPts val="0"/>
                        </a:spcAft>
                      </a:pPr>
                      <a:r>
                        <a:rPr lang="en-US" sz="1100" b="0">
                          <a:solidFill>
                            <a:schemeClr val="tx1"/>
                          </a:solidFill>
                          <a:effectLst/>
                          <a:latin typeface="+mn-lt"/>
                        </a:rPr>
                        <a:t>Robust, localized in spatial and frequency domain. affine invariant. appear natural looking to humans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a:solidFill>
                            <a:schemeClr val="tx1"/>
                          </a:solidFill>
                          <a:effectLst/>
                          <a:latin typeface="+mn-lt"/>
                        </a:rPr>
                        <a:t>Redundant features at different scales as it is non orthogonal.</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420291802"/>
                  </a:ext>
                </a:extLst>
              </a:tr>
              <a:tr h="729361">
                <a:tc>
                  <a:txBody>
                    <a:bodyPr/>
                    <a:lstStyle/>
                    <a:p>
                      <a:pPr marL="68580" marR="65405" algn="ctr">
                        <a:lnSpc>
                          <a:spcPct val="123000"/>
                        </a:lnSpc>
                        <a:spcBef>
                          <a:spcPts val="145"/>
                        </a:spcBef>
                        <a:spcAft>
                          <a:spcPts val="0"/>
                        </a:spcAft>
                      </a:pPr>
                      <a:r>
                        <a:rPr lang="en-US" sz="1800" dirty="0">
                          <a:effectLst/>
                        </a:rPr>
                        <a:t>Shape. Texture and Vein</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68580" marR="61595" algn="just">
                        <a:lnSpc>
                          <a:spcPct val="123000"/>
                        </a:lnSpc>
                        <a:spcBef>
                          <a:spcPts val="145"/>
                        </a:spcBef>
                        <a:spcAft>
                          <a:spcPts val="0"/>
                        </a:spcAft>
                        <a:tabLst>
                          <a:tab pos="544830" algn="l"/>
                        </a:tabLst>
                      </a:pPr>
                      <a:r>
                        <a:rPr lang="en-US" sz="1100" b="0">
                          <a:solidFill>
                            <a:schemeClr val="tx1"/>
                          </a:solidFill>
                          <a:effectLst/>
                          <a:latin typeface="+mn-lt"/>
                        </a:rPr>
                        <a:t>Morphological Shape </a:t>
                      </a:r>
                      <a:r>
                        <a:rPr lang="en-US" sz="1100" b="0" spc="-15">
                          <a:solidFill>
                            <a:schemeClr val="tx1"/>
                          </a:solidFill>
                          <a:effectLst/>
                          <a:latin typeface="+mn-lt"/>
                        </a:rPr>
                        <a:t>Features, </a:t>
                      </a:r>
                      <a:r>
                        <a:rPr lang="en-US" sz="1100" b="0">
                          <a:solidFill>
                            <a:schemeClr val="tx1"/>
                          </a:solidFill>
                          <a:effectLst/>
                          <a:latin typeface="+mn-lt"/>
                        </a:rPr>
                        <a:t>GLCM,	</a:t>
                      </a:r>
                      <a:r>
                        <a:rPr lang="en-US" sz="1100" b="0" spc="-25">
                          <a:solidFill>
                            <a:schemeClr val="tx1"/>
                          </a:solidFill>
                          <a:effectLst/>
                          <a:latin typeface="+mn-lt"/>
                        </a:rPr>
                        <a:t>Vein </a:t>
                      </a:r>
                      <a:r>
                        <a:rPr lang="en-US" sz="1100" b="0">
                          <a:solidFill>
                            <a:schemeClr val="tx1"/>
                          </a:solidFill>
                          <a:effectLst/>
                          <a:latin typeface="+mn-lt"/>
                        </a:rPr>
                        <a:t>Features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rPr>
                        <a:t>(</a:t>
                      </a:r>
                      <a:r>
                        <a:rPr lang="en-US" sz="1100" b="0" dirty="0" err="1">
                          <a:solidFill>
                            <a:schemeClr val="tx1"/>
                          </a:solidFill>
                          <a:effectLst/>
                          <a:latin typeface="+mn-lt"/>
                        </a:rPr>
                        <a:t>Nijalingappa</a:t>
                      </a:r>
                      <a:r>
                        <a:rPr lang="en-US" sz="1100" b="0" dirty="0">
                          <a:solidFill>
                            <a:schemeClr val="tx1"/>
                          </a:solidFill>
                          <a:effectLst/>
                          <a:latin typeface="+mn-lt"/>
                        </a:rPr>
                        <a:t> &amp; </a:t>
                      </a:r>
                      <a:r>
                        <a:rPr lang="en-US" sz="1100" b="0" dirty="0" err="1">
                          <a:solidFill>
                            <a:schemeClr val="tx1"/>
                          </a:solidFill>
                          <a:effectLst/>
                          <a:latin typeface="+mn-lt"/>
                        </a:rPr>
                        <a:t>Madhumathi</a:t>
                      </a:r>
                      <a:r>
                        <a:rPr lang="en-US" sz="1100" b="0" dirty="0">
                          <a:solidFill>
                            <a:schemeClr val="tx1"/>
                          </a:solidFill>
                          <a:effectLst/>
                          <a:latin typeface="+mn-lt"/>
                        </a:rPr>
                        <a:t>, 2016)</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1100" b="0">
                          <a:solidFill>
                            <a:schemeClr val="tx1"/>
                          </a:solidFill>
                          <a:effectLst/>
                          <a:latin typeface="+mn-lt"/>
                        </a:rPr>
                        <a:t>High recognition rate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rPr>
                        <a:t>Computationally complex</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3947875961"/>
                  </a:ext>
                </a:extLst>
              </a:tr>
              <a:tr h="1226652">
                <a:tc rowSpan="2">
                  <a:txBody>
                    <a:bodyPr/>
                    <a:lstStyle/>
                    <a:p>
                      <a:pPr marL="68580" algn="ctr"/>
                      <a:r>
                        <a:rPr lang="en-US" sz="1800" dirty="0">
                          <a:effectLst/>
                        </a:rPr>
                        <a:t> </a:t>
                      </a:r>
                      <a:endParaRPr lang="en-ID" sz="1800" dirty="0">
                        <a:effectLst/>
                      </a:endParaRPr>
                    </a:p>
                    <a:p>
                      <a:pPr marL="68580" marR="0" lvl="0" indent="0" algn="ctr" defTabSz="914400" rtl="0" eaLnBrk="1" fontAlgn="auto" latinLnBrk="0" hangingPunct="1">
                        <a:lnSpc>
                          <a:spcPct val="100000"/>
                        </a:lnSpc>
                        <a:spcBef>
                          <a:spcPts val="0"/>
                        </a:spcBef>
                        <a:spcAft>
                          <a:spcPts val="0"/>
                        </a:spcAft>
                        <a:buClrTx/>
                        <a:buSzTx/>
                        <a:buFontTx/>
                        <a:buNone/>
                        <a:tabLst/>
                        <a:defRPr/>
                      </a:pPr>
                      <a:r>
                        <a:rPr lang="en-US" sz="1800" dirty="0">
                          <a:effectLst/>
                        </a:rPr>
                        <a:t>Shape, Color, Texture, and Vein</a:t>
                      </a:r>
                      <a:endParaRPr lang="en-ID"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8580" algn="ctr"/>
                      <a:r>
                        <a:rPr lang="en-US" sz="1800" dirty="0">
                          <a:effectLst/>
                        </a:rPr>
                        <a:t> </a:t>
                      </a:r>
                      <a:endParaRPr lang="en-ID" sz="1800" dirty="0">
                        <a:effectLst/>
                      </a:endParaRPr>
                    </a:p>
                    <a:p>
                      <a:pPr marL="68580" algn="ctr"/>
                      <a:r>
                        <a:rPr lang="en-US" sz="1800" dirty="0">
                          <a:effectLst/>
                        </a:rPr>
                        <a:t> </a:t>
                      </a:r>
                      <a:endParaRPr lang="en-ID" sz="1800" dirty="0">
                        <a:effectLst/>
                      </a:endParaRPr>
                    </a:p>
                    <a:p>
                      <a:pPr marL="68580" algn="ctr"/>
                      <a:r>
                        <a:rPr lang="en-US" sz="1800" dirty="0">
                          <a:effectLst/>
                        </a:rPr>
                        <a:t> </a:t>
                      </a:r>
                      <a:endParaRPr lang="en-ID" sz="1800" dirty="0">
                        <a:effectLst/>
                      </a:endParaRPr>
                    </a:p>
                  </a:txBody>
                  <a:tcPr marL="0" marR="0" marT="0" marB="0" anchor="ctr"/>
                </a:tc>
                <a:tc>
                  <a:txBody>
                    <a:bodyPr/>
                    <a:lstStyle/>
                    <a:p>
                      <a:pPr marL="68580" algn="just">
                        <a:spcBef>
                          <a:spcPts val="145"/>
                        </a:spcBef>
                        <a:tabLst>
                          <a:tab pos="436245" algn="l"/>
                        </a:tabLst>
                      </a:pPr>
                      <a:r>
                        <a:rPr lang="en-US" sz="1100" b="0">
                          <a:solidFill>
                            <a:schemeClr val="tx1"/>
                          </a:solidFill>
                          <a:effectLst/>
                          <a:latin typeface="+mn-lt"/>
                        </a:rPr>
                        <a:t>Shape	features</a:t>
                      </a:r>
                      <a:endParaRPr lang="en-ID" sz="1100" b="0">
                        <a:solidFill>
                          <a:schemeClr val="tx1"/>
                        </a:solidFill>
                        <a:effectLst/>
                        <a:latin typeface="+mn-lt"/>
                      </a:endParaRPr>
                    </a:p>
                    <a:p>
                      <a:pPr marL="68580" marR="60960" algn="just">
                        <a:lnSpc>
                          <a:spcPct val="123000"/>
                        </a:lnSpc>
                        <a:spcBef>
                          <a:spcPts val="195"/>
                        </a:spcBef>
                        <a:spcAft>
                          <a:spcPts val="0"/>
                        </a:spcAft>
                        <a:tabLst>
                          <a:tab pos="436880" algn="l"/>
                          <a:tab pos="544830" algn="l"/>
                        </a:tabLst>
                      </a:pPr>
                      <a:r>
                        <a:rPr lang="en-US" sz="1100" b="0">
                          <a:solidFill>
                            <a:schemeClr val="tx1"/>
                          </a:solidFill>
                          <a:effectLst/>
                          <a:latin typeface="+mn-lt"/>
                        </a:rPr>
                        <a:t>and	</a:t>
                      </a:r>
                      <a:r>
                        <a:rPr lang="en-US" sz="1100" b="0" spc="-15">
                          <a:solidFill>
                            <a:schemeClr val="tx1"/>
                          </a:solidFill>
                          <a:effectLst/>
                          <a:latin typeface="+mn-lt"/>
                        </a:rPr>
                        <a:t>Generic </a:t>
                      </a:r>
                      <a:r>
                        <a:rPr lang="en-US" sz="1100" b="0">
                          <a:solidFill>
                            <a:schemeClr val="tx1"/>
                          </a:solidFill>
                          <a:effectLst/>
                          <a:latin typeface="+mn-lt"/>
                        </a:rPr>
                        <a:t>Fourier Descriptors, Color </a:t>
                      </a:r>
                      <a:r>
                        <a:rPr lang="en-US" sz="1100" b="0" spc="-20">
                          <a:solidFill>
                            <a:schemeClr val="tx1"/>
                          </a:solidFill>
                          <a:effectLst/>
                          <a:latin typeface="+mn-lt"/>
                        </a:rPr>
                        <a:t>moments, </a:t>
                      </a:r>
                      <a:r>
                        <a:rPr lang="en-US" sz="1100" b="0">
                          <a:solidFill>
                            <a:schemeClr val="tx1"/>
                          </a:solidFill>
                          <a:effectLst/>
                          <a:latin typeface="+mn-lt"/>
                        </a:rPr>
                        <a:t>GLCM,		</a:t>
                      </a:r>
                      <a:r>
                        <a:rPr lang="en-US" sz="1100" b="0" spc="-25">
                          <a:solidFill>
                            <a:schemeClr val="tx1"/>
                          </a:solidFill>
                          <a:effectLst/>
                          <a:latin typeface="+mn-lt"/>
                        </a:rPr>
                        <a:t>Vein </a:t>
                      </a:r>
                      <a:r>
                        <a:rPr lang="en-US" sz="1100" b="0">
                          <a:solidFill>
                            <a:schemeClr val="tx1"/>
                          </a:solidFill>
                          <a:effectLst/>
                          <a:latin typeface="+mn-lt"/>
                        </a:rPr>
                        <a:t>features.</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marR="60325" algn="just">
                        <a:lnSpc>
                          <a:spcPct val="123000"/>
                        </a:lnSpc>
                        <a:spcBef>
                          <a:spcPts val="145"/>
                        </a:spcBef>
                        <a:spcAft>
                          <a:spcPts val="0"/>
                        </a:spcAft>
                      </a:pPr>
                      <a:r>
                        <a:rPr lang="en-US" sz="1100" b="0" dirty="0">
                          <a:solidFill>
                            <a:schemeClr val="tx1"/>
                          </a:solidFill>
                          <a:effectLst/>
                          <a:latin typeface="+mn-lt"/>
                        </a:rPr>
                        <a:t>(Kadir, Nugroho, Susanto, &amp; </a:t>
                      </a:r>
                      <a:r>
                        <a:rPr lang="en-US" sz="1100" b="0" dirty="0" err="1">
                          <a:solidFill>
                            <a:schemeClr val="tx1"/>
                          </a:solidFill>
                          <a:effectLst/>
                          <a:latin typeface="+mn-lt"/>
                        </a:rPr>
                        <a:t>Santosa</a:t>
                      </a:r>
                      <a:r>
                        <a:rPr lang="en-US" sz="1100" b="0" dirty="0">
                          <a:solidFill>
                            <a:schemeClr val="tx1"/>
                          </a:solidFill>
                          <a:effectLst/>
                          <a:latin typeface="+mn-lt"/>
                        </a:rPr>
                        <a:t>, 2012), (</a:t>
                      </a:r>
                      <a:r>
                        <a:rPr lang="en-US" sz="1100" b="0" dirty="0" err="1">
                          <a:solidFill>
                            <a:schemeClr val="tx1"/>
                          </a:solidFill>
                          <a:effectLst/>
                          <a:latin typeface="+mn-lt"/>
                        </a:rPr>
                        <a:t>Elhariri</a:t>
                      </a:r>
                      <a:r>
                        <a:rPr lang="en-US" sz="1100" b="0" dirty="0">
                          <a:solidFill>
                            <a:schemeClr val="tx1"/>
                          </a:solidFill>
                          <a:effectLst/>
                          <a:latin typeface="+mn-lt"/>
                        </a:rPr>
                        <a:t>, El-</a:t>
                      </a:r>
                      <a:r>
                        <a:rPr lang="en-US" sz="1100" b="0" dirty="0" err="1">
                          <a:solidFill>
                            <a:schemeClr val="tx1"/>
                          </a:solidFill>
                          <a:effectLst/>
                          <a:latin typeface="+mn-lt"/>
                        </a:rPr>
                        <a:t>Bendary</a:t>
                      </a:r>
                      <a:r>
                        <a:rPr lang="en-US" sz="1100" b="0" dirty="0">
                          <a:solidFill>
                            <a:schemeClr val="tx1"/>
                          </a:solidFill>
                          <a:effectLst/>
                          <a:latin typeface="+mn-lt"/>
                        </a:rPr>
                        <a:t>, &amp; </a:t>
                      </a:r>
                      <a:r>
                        <a:rPr lang="en-US" sz="1100" b="0" dirty="0" err="1">
                          <a:solidFill>
                            <a:schemeClr val="tx1"/>
                          </a:solidFill>
                          <a:effectLst/>
                          <a:latin typeface="+mn-lt"/>
                        </a:rPr>
                        <a:t>Hassanien</a:t>
                      </a:r>
                      <a:r>
                        <a:rPr lang="en-US" sz="1100" b="0" dirty="0">
                          <a:solidFill>
                            <a:schemeClr val="tx1"/>
                          </a:solidFill>
                          <a:effectLst/>
                          <a:latin typeface="+mn-lt"/>
                        </a:rPr>
                        <a:t>, 2014)</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algn="just">
                        <a:spcBef>
                          <a:spcPts val="145"/>
                        </a:spcBef>
                        <a:spcAft>
                          <a:spcPts val="0"/>
                        </a:spcAft>
                      </a:pPr>
                      <a:r>
                        <a:rPr lang="en-US" sz="1100" b="0" dirty="0">
                          <a:solidFill>
                            <a:schemeClr val="tx1"/>
                          </a:solidFill>
                          <a:effectLst/>
                          <a:latin typeface="+mn-lt"/>
                        </a:rPr>
                        <a:t>Increased accuracy</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a:solidFill>
                            <a:schemeClr val="tx1"/>
                          </a:solidFill>
                          <a:effectLst/>
                          <a:latin typeface="+mn-lt"/>
                        </a:rPr>
                        <a:t>Computationally complex</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2526227897"/>
                  </a:ext>
                </a:extLst>
              </a:tr>
              <a:tr h="1127194">
                <a:tc vMerge="1">
                  <a:txBody>
                    <a:bodyPr/>
                    <a:lstStyle/>
                    <a:p>
                      <a:endParaRPr lang="en-US"/>
                    </a:p>
                  </a:txBody>
                  <a:tcPr/>
                </a:tc>
                <a:tc>
                  <a:txBody>
                    <a:bodyPr/>
                    <a:lstStyle/>
                    <a:p>
                      <a:pPr marL="68580" marR="60325" indent="22225" algn="just">
                        <a:lnSpc>
                          <a:spcPct val="123000"/>
                        </a:lnSpc>
                        <a:spcBef>
                          <a:spcPts val="145"/>
                        </a:spcBef>
                        <a:spcAft>
                          <a:spcPts val="0"/>
                        </a:spcAft>
                        <a:tabLst>
                          <a:tab pos="414020" algn="l"/>
                        </a:tabLst>
                      </a:pPr>
                      <a:r>
                        <a:rPr lang="en-US" sz="1100" b="0" dirty="0">
                          <a:solidFill>
                            <a:schemeClr val="tx1"/>
                          </a:solidFill>
                          <a:effectLst/>
                          <a:latin typeface="+mn-lt"/>
                        </a:rPr>
                        <a:t>Fourier Descriptors, Color	</a:t>
                      </a:r>
                      <a:r>
                        <a:rPr lang="en-US" sz="1100" b="0" spc="-15" dirty="0">
                          <a:solidFill>
                            <a:schemeClr val="tx1"/>
                          </a:solidFill>
                          <a:effectLst/>
                          <a:latin typeface="+mn-lt"/>
                        </a:rPr>
                        <a:t>features,</a:t>
                      </a:r>
                      <a:endParaRPr lang="en-ID" sz="1100" b="0" dirty="0">
                        <a:solidFill>
                          <a:schemeClr val="tx1"/>
                        </a:solidFill>
                        <a:effectLst/>
                        <a:latin typeface="+mn-lt"/>
                      </a:endParaRPr>
                    </a:p>
                    <a:p>
                      <a:pPr marL="68580" marR="60960" algn="just">
                        <a:lnSpc>
                          <a:spcPct val="123000"/>
                        </a:lnSpc>
                        <a:spcBef>
                          <a:spcPts val="5"/>
                        </a:spcBef>
                        <a:spcAft>
                          <a:spcPts val="0"/>
                        </a:spcAft>
                        <a:tabLst>
                          <a:tab pos="544830" algn="l"/>
                        </a:tabLst>
                      </a:pPr>
                      <a:r>
                        <a:rPr lang="en-US" sz="1100" b="0" dirty="0">
                          <a:solidFill>
                            <a:schemeClr val="tx1"/>
                          </a:solidFill>
                          <a:effectLst/>
                          <a:latin typeface="+mn-lt"/>
                        </a:rPr>
                        <a:t>GLCM,	</a:t>
                      </a:r>
                      <a:r>
                        <a:rPr lang="en-US" sz="1100" b="0" spc="-25" dirty="0">
                          <a:solidFill>
                            <a:schemeClr val="tx1"/>
                          </a:solidFill>
                          <a:effectLst/>
                          <a:latin typeface="+mn-lt"/>
                        </a:rPr>
                        <a:t>Vein </a:t>
                      </a:r>
                      <a:r>
                        <a:rPr lang="en-US" sz="1100" b="0" dirty="0">
                          <a:solidFill>
                            <a:schemeClr val="tx1"/>
                          </a:solidFill>
                          <a:effectLst/>
                          <a:latin typeface="+mn-lt"/>
                        </a:rPr>
                        <a:t>features</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spcBef>
                          <a:spcPts val="145"/>
                        </a:spcBef>
                      </a:pPr>
                      <a:r>
                        <a:rPr lang="en-US" sz="1100" b="0" dirty="0">
                          <a:solidFill>
                            <a:schemeClr val="tx1"/>
                          </a:solidFill>
                          <a:effectLst/>
                          <a:latin typeface="+mn-lt"/>
                        </a:rPr>
                        <a:t>(Turkoglu &amp; </a:t>
                      </a:r>
                      <a:r>
                        <a:rPr lang="en-US" sz="1100" b="0" dirty="0" err="1">
                          <a:solidFill>
                            <a:schemeClr val="tx1"/>
                          </a:solidFill>
                          <a:effectLst/>
                          <a:latin typeface="+mn-lt"/>
                        </a:rPr>
                        <a:t>Hanbay</a:t>
                      </a:r>
                      <a:r>
                        <a:rPr lang="en-US" sz="1100" b="0" dirty="0">
                          <a:solidFill>
                            <a:schemeClr val="tx1"/>
                          </a:solidFill>
                          <a:effectLst/>
                          <a:latin typeface="+mn-lt"/>
                        </a:rPr>
                        <a:t>, 2019)</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7945" marR="60960" algn="just">
                        <a:lnSpc>
                          <a:spcPct val="123000"/>
                        </a:lnSpc>
                        <a:spcBef>
                          <a:spcPts val="145"/>
                        </a:spcBef>
                        <a:spcAft>
                          <a:spcPts val="0"/>
                        </a:spcAft>
                      </a:pPr>
                      <a:r>
                        <a:rPr lang="en-US" sz="1100" b="0">
                          <a:solidFill>
                            <a:schemeClr val="tx1"/>
                          </a:solidFill>
                          <a:effectLst/>
                          <a:latin typeface="+mn-lt"/>
                        </a:rPr>
                        <a:t>High similarity rate among different leaves of same species.</a:t>
                      </a:r>
                      <a:endParaRPr lang="en-ID" sz="1100" b="0">
                        <a:solidFill>
                          <a:schemeClr val="tx1"/>
                        </a:solidFill>
                        <a:effectLst/>
                        <a:latin typeface="+mn-lt"/>
                      </a:endParaRPr>
                    </a:p>
                    <a:p>
                      <a:pPr marL="67945" marR="60325" algn="just">
                        <a:lnSpc>
                          <a:spcPct val="123000"/>
                        </a:lnSpc>
                        <a:spcBef>
                          <a:spcPts val="405"/>
                        </a:spcBef>
                        <a:spcAft>
                          <a:spcPts val="0"/>
                        </a:spcAft>
                      </a:pPr>
                      <a:r>
                        <a:rPr lang="en-US" sz="1100" b="0">
                          <a:solidFill>
                            <a:schemeClr val="tx1"/>
                          </a:solidFill>
                          <a:effectLst/>
                          <a:latin typeface="+mn-lt"/>
                        </a:rPr>
                        <a:t>Since the whole image was segmented into bisection and 4 </a:t>
                      </a:r>
                      <a:r>
                        <a:rPr lang="en-US" sz="1100" b="0" spc="-15">
                          <a:solidFill>
                            <a:schemeClr val="tx1"/>
                          </a:solidFill>
                          <a:effectLst/>
                          <a:latin typeface="+mn-lt"/>
                        </a:rPr>
                        <a:t>sections, </a:t>
                      </a:r>
                      <a:r>
                        <a:rPr lang="en-US" sz="1100" b="0">
                          <a:solidFill>
                            <a:schemeClr val="tx1"/>
                          </a:solidFill>
                          <a:effectLst/>
                          <a:latin typeface="+mn-lt"/>
                        </a:rPr>
                        <a:t>deformations</a:t>
                      </a:r>
                      <a:r>
                        <a:rPr lang="en-US" sz="1100" b="0" spc="-35">
                          <a:solidFill>
                            <a:schemeClr val="tx1"/>
                          </a:solidFill>
                          <a:effectLst/>
                          <a:latin typeface="+mn-lt"/>
                        </a:rPr>
                        <a:t> </a:t>
                      </a:r>
                      <a:r>
                        <a:rPr lang="en-US" sz="1100" b="0">
                          <a:solidFill>
                            <a:schemeClr val="tx1"/>
                          </a:solidFill>
                          <a:effectLst/>
                          <a:latin typeface="+mn-lt"/>
                        </a:rPr>
                        <a:t>on</a:t>
                      </a:r>
                      <a:r>
                        <a:rPr lang="en-US" sz="1100" b="0" spc="-30">
                          <a:solidFill>
                            <a:schemeClr val="tx1"/>
                          </a:solidFill>
                          <a:effectLst/>
                          <a:latin typeface="+mn-lt"/>
                        </a:rPr>
                        <a:t> </a:t>
                      </a:r>
                      <a:r>
                        <a:rPr lang="en-US" sz="1100" b="0">
                          <a:solidFill>
                            <a:schemeClr val="tx1"/>
                          </a:solidFill>
                          <a:effectLst/>
                          <a:latin typeface="+mn-lt"/>
                        </a:rPr>
                        <a:t>few</a:t>
                      </a:r>
                      <a:r>
                        <a:rPr lang="en-US" sz="1100" b="0" spc="-30">
                          <a:solidFill>
                            <a:schemeClr val="tx1"/>
                          </a:solidFill>
                          <a:effectLst/>
                          <a:latin typeface="+mn-lt"/>
                        </a:rPr>
                        <a:t> </a:t>
                      </a:r>
                      <a:r>
                        <a:rPr lang="en-US" sz="1100" b="0">
                          <a:solidFill>
                            <a:schemeClr val="tx1"/>
                          </a:solidFill>
                          <a:effectLst/>
                          <a:latin typeface="+mn-lt"/>
                        </a:rPr>
                        <a:t>leaves</a:t>
                      </a:r>
                      <a:r>
                        <a:rPr lang="en-US" sz="1100" b="0" spc="-30">
                          <a:solidFill>
                            <a:schemeClr val="tx1"/>
                          </a:solidFill>
                          <a:effectLst/>
                          <a:latin typeface="+mn-lt"/>
                        </a:rPr>
                        <a:t> </a:t>
                      </a:r>
                      <a:r>
                        <a:rPr lang="en-US" sz="1100" b="0">
                          <a:solidFill>
                            <a:schemeClr val="tx1"/>
                          </a:solidFill>
                          <a:effectLst/>
                          <a:latin typeface="+mn-lt"/>
                        </a:rPr>
                        <a:t>did</a:t>
                      </a:r>
                      <a:r>
                        <a:rPr lang="en-US" sz="1100" b="0" spc="-35">
                          <a:solidFill>
                            <a:schemeClr val="tx1"/>
                          </a:solidFill>
                          <a:effectLst/>
                          <a:latin typeface="+mn-lt"/>
                        </a:rPr>
                        <a:t> </a:t>
                      </a:r>
                      <a:r>
                        <a:rPr lang="en-US" sz="1100" b="0">
                          <a:solidFill>
                            <a:schemeClr val="tx1"/>
                          </a:solidFill>
                          <a:effectLst/>
                          <a:latin typeface="+mn-lt"/>
                        </a:rPr>
                        <a:t>not</a:t>
                      </a:r>
                      <a:r>
                        <a:rPr lang="en-US" sz="1100" b="0" spc="-30">
                          <a:solidFill>
                            <a:schemeClr val="tx1"/>
                          </a:solidFill>
                          <a:effectLst/>
                          <a:latin typeface="+mn-lt"/>
                        </a:rPr>
                        <a:t> </a:t>
                      </a:r>
                      <a:r>
                        <a:rPr lang="en-US" sz="1100" b="0" spc="-15">
                          <a:solidFill>
                            <a:schemeClr val="tx1"/>
                          </a:solidFill>
                          <a:effectLst/>
                          <a:latin typeface="+mn-lt"/>
                        </a:rPr>
                        <a:t>affect </a:t>
                      </a:r>
                      <a:r>
                        <a:rPr lang="en-US" sz="1100" b="0">
                          <a:solidFill>
                            <a:schemeClr val="tx1"/>
                          </a:solidFill>
                          <a:effectLst/>
                          <a:latin typeface="+mn-lt"/>
                        </a:rPr>
                        <a:t>the classification</a:t>
                      </a:r>
                      <a:r>
                        <a:rPr lang="en-US" sz="1100" b="0" spc="-5">
                          <a:solidFill>
                            <a:schemeClr val="tx1"/>
                          </a:solidFill>
                          <a:effectLst/>
                          <a:latin typeface="+mn-lt"/>
                        </a:rPr>
                        <a:t> </a:t>
                      </a:r>
                      <a:r>
                        <a:rPr lang="en-US" sz="1100" b="0">
                          <a:solidFill>
                            <a:schemeClr val="tx1"/>
                          </a:solidFill>
                          <a:effectLst/>
                          <a:latin typeface="+mn-lt"/>
                        </a:rPr>
                        <a:t>rate.</a:t>
                      </a:r>
                      <a:endParaRPr lang="en-ID" sz="1100" b="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tc>
                  <a:txBody>
                    <a:bodyPr/>
                    <a:lstStyle/>
                    <a:p>
                      <a:pPr marL="68580" algn="just">
                        <a:lnSpc>
                          <a:spcPct val="123000"/>
                        </a:lnSpc>
                        <a:spcBef>
                          <a:spcPts val="145"/>
                        </a:spcBef>
                      </a:pPr>
                      <a:r>
                        <a:rPr lang="en-US" sz="1100" b="0" dirty="0">
                          <a:solidFill>
                            <a:schemeClr val="tx1"/>
                          </a:solidFill>
                          <a:effectLst/>
                          <a:latin typeface="+mn-lt"/>
                        </a:rPr>
                        <a:t>Process was time taking as leaf image was not directly used.</a:t>
                      </a:r>
                      <a:endParaRPr lang="en-ID" sz="1100" b="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solidFill>
                      <a:schemeClr val="bg2"/>
                    </a:solidFill>
                  </a:tcPr>
                </a:tc>
                <a:extLst>
                  <a:ext uri="{0D108BD9-81ED-4DB2-BD59-A6C34878D82A}">
                    <a16:rowId xmlns:a16="http://schemas.microsoft.com/office/drawing/2014/main" val="1472771427"/>
                  </a:ext>
                </a:extLst>
              </a:tr>
            </a:tbl>
          </a:graphicData>
        </a:graphic>
      </p:graphicFrame>
    </p:spTree>
    <p:extLst>
      <p:ext uri="{BB962C8B-B14F-4D97-AF65-F5344CB8AC3E}">
        <p14:creationId xmlns:p14="http://schemas.microsoft.com/office/powerpoint/2010/main" val="300248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B675-5E58-FF48-94D5-D6541FFE7593}"/>
              </a:ext>
            </a:extLst>
          </p:cNvPr>
          <p:cNvSpPr>
            <a:spLocks noGrp="1"/>
          </p:cNvSpPr>
          <p:nvPr>
            <p:ph type="title"/>
          </p:nvPr>
        </p:nvSpPr>
        <p:spPr>
          <a:xfrm>
            <a:off x="838200" y="0"/>
            <a:ext cx="10515600" cy="683298"/>
          </a:xfrm>
        </p:spPr>
        <p:txBody>
          <a:bodyPr>
            <a:normAutofit fontScale="90000"/>
          </a:bodyPr>
          <a:lstStyle/>
          <a:p>
            <a:pPr algn="ctr"/>
            <a:r>
              <a:rPr lang="en-US" dirty="0" err="1"/>
              <a:t>Tabel</a:t>
            </a:r>
            <a:r>
              <a:rPr lang="en-US" dirty="0"/>
              <a:t> </a:t>
            </a:r>
            <a:r>
              <a:rPr lang="en-US" dirty="0" err="1"/>
              <a:t>Perbandingan</a:t>
            </a:r>
            <a:r>
              <a:rPr lang="en-US" dirty="0"/>
              <a:t> </a:t>
            </a:r>
            <a:r>
              <a:rPr lang="en-US" dirty="0" err="1"/>
              <a:t>Pengklasifikasi</a:t>
            </a:r>
            <a:endParaRPr lang="en-US" dirty="0"/>
          </a:p>
        </p:txBody>
      </p:sp>
      <p:graphicFrame>
        <p:nvGraphicFramePr>
          <p:cNvPr id="5" name="Table 4">
            <a:extLst>
              <a:ext uri="{FF2B5EF4-FFF2-40B4-BE49-F238E27FC236}">
                <a16:creationId xmlns:a16="http://schemas.microsoft.com/office/drawing/2014/main" id="{765E7D58-78A4-374B-A22E-7BC3FC2B6F99}"/>
              </a:ext>
            </a:extLst>
          </p:cNvPr>
          <p:cNvGraphicFramePr>
            <a:graphicFrameLocks noGrp="1"/>
          </p:cNvGraphicFramePr>
          <p:nvPr>
            <p:extLst>
              <p:ext uri="{D42A27DB-BD31-4B8C-83A1-F6EECF244321}">
                <p14:modId xmlns:p14="http://schemas.microsoft.com/office/powerpoint/2010/main" val="2036740025"/>
              </p:ext>
            </p:extLst>
          </p:nvPr>
        </p:nvGraphicFramePr>
        <p:xfrm>
          <a:off x="241300" y="958560"/>
          <a:ext cx="11738892" cy="5862414"/>
        </p:xfrm>
        <a:graphic>
          <a:graphicData uri="http://schemas.openxmlformats.org/drawingml/2006/table">
            <a:tbl>
              <a:tblPr>
                <a:tableStyleId>{69C7853C-536D-4A76-A0AE-DD22124D55A5}</a:tableStyleId>
              </a:tblPr>
              <a:tblGrid>
                <a:gridCol w="2934723">
                  <a:extLst>
                    <a:ext uri="{9D8B030D-6E8A-4147-A177-3AD203B41FA5}">
                      <a16:colId xmlns:a16="http://schemas.microsoft.com/office/drawing/2014/main" val="2180750748"/>
                    </a:ext>
                  </a:extLst>
                </a:gridCol>
                <a:gridCol w="2934723">
                  <a:extLst>
                    <a:ext uri="{9D8B030D-6E8A-4147-A177-3AD203B41FA5}">
                      <a16:colId xmlns:a16="http://schemas.microsoft.com/office/drawing/2014/main" val="3729212078"/>
                    </a:ext>
                  </a:extLst>
                </a:gridCol>
                <a:gridCol w="2934723">
                  <a:extLst>
                    <a:ext uri="{9D8B030D-6E8A-4147-A177-3AD203B41FA5}">
                      <a16:colId xmlns:a16="http://schemas.microsoft.com/office/drawing/2014/main" val="915987668"/>
                    </a:ext>
                  </a:extLst>
                </a:gridCol>
                <a:gridCol w="2934723">
                  <a:extLst>
                    <a:ext uri="{9D8B030D-6E8A-4147-A177-3AD203B41FA5}">
                      <a16:colId xmlns:a16="http://schemas.microsoft.com/office/drawing/2014/main" val="1625934713"/>
                    </a:ext>
                  </a:extLst>
                </a:gridCol>
              </a:tblGrid>
              <a:tr h="186296">
                <a:tc>
                  <a:txBody>
                    <a:bodyPr/>
                    <a:lstStyle/>
                    <a:p>
                      <a:pPr algn="ctr"/>
                      <a:r>
                        <a:rPr lang="en-ID" sz="1200" b="1" dirty="0">
                          <a:solidFill>
                            <a:schemeClr val="tx1"/>
                          </a:solidFill>
                          <a:effectLst/>
                        </a:rPr>
                        <a:t>Name of classifier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ctr"/>
                      <a:r>
                        <a:rPr lang="en-ID" sz="1200" b="1" dirty="0">
                          <a:solidFill>
                            <a:schemeClr val="tx1"/>
                          </a:solidFill>
                          <a:effectLst/>
                        </a:rPr>
                        <a:t>Reference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ctr"/>
                      <a:r>
                        <a:rPr lang="en-ID" sz="1200" b="1" dirty="0">
                          <a:solidFill>
                            <a:schemeClr val="tx1"/>
                          </a:solidFill>
                          <a:effectLst/>
                        </a:rPr>
                        <a:t>Pros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ctr"/>
                      <a:r>
                        <a:rPr lang="en-ID" sz="1200" b="1" dirty="0">
                          <a:solidFill>
                            <a:schemeClr val="tx1"/>
                          </a:solidFill>
                          <a:effectLst/>
                        </a:rPr>
                        <a:t>Cons </a:t>
                      </a:r>
                      <a:endParaRPr lang="en-ID" sz="1200" dirty="0">
                        <a:solidFill>
                          <a:schemeClr val="tx1"/>
                        </a:solidFill>
                        <a:effectLst/>
                        <a:latin typeface="+mn-lt"/>
                      </a:endParaRPr>
                    </a:p>
                  </a:txBody>
                  <a:tcPr marL="79841" marR="79841" marT="39921" marB="39921" anchor="ctr">
                    <a:solidFill>
                      <a:schemeClr val="accent1"/>
                    </a:solidFill>
                  </a:tcPr>
                </a:tc>
                <a:extLst>
                  <a:ext uri="{0D108BD9-81ED-4DB2-BD59-A6C34878D82A}">
                    <a16:rowId xmlns:a16="http://schemas.microsoft.com/office/drawing/2014/main" val="1475154534"/>
                  </a:ext>
                </a:extLst>
              </a:tr>
              <a:tr h="186296">
                <a:tc>
                  <a:txBody>
                    <a:bodyPr/>
                    <a:lstStyle/>
                    <a:p>
                      <a:pPr algn="just"/>
                      <a:r>
                        <a:rPr lang="en-ID" sz="1200" dirty="0">
                          <a:solidFill>
                            <a:schemeClr val="tx1"/>
                          </a:solidFill>
                          <a:effectLst/>
                        </a:rPr>
                        <a:t>Artificial neural network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just"/>
                      <a:r>
                        <a:rPr lang="en-ID" sz="1200">
                          <a:solidFill>
                            <a:schemeClr val="tx1"/>
                          </a:solidFill>
                          <a:effectLst/>
                        </a:rPr>
                        <a:t>(Chaki, Parekh, &amp; Bhattacharya, 2015), (Wu et al., 2007) </a:t>
                      </a:r>
                      <a:endParaRPr lang="en-ID" sz="1200">
                        <a:solidFill>
                          <a:schemeClr val="tx1"/>
                        </a:solidFill>
                        <a:effectLst/>
                        <a:latin typeface="+mn-lt"/>
                      </a:endParaRPr>
                    </a:p>
                  </a:txBody>
                  <a:tcPr marL="79841" marR="79841" marT="39921" marB="39921" anchor="ctr"/>
                </a:tc>
                <a:tc>
                  <a:txBody>
                    <a:bodyPr/>
                    <a:lstStyle/>
                    <a:p>
                      <a:pPr algn="just"/>
                      <a:r>
                        <a:rPr lang="en-ID" sz="1200" dirty="0">
                          <a:solidFill>
                            <a:schemeClr val="tx1"/>
                          </a:solidFill>
                          <a:effectLst/>
                        </a:rPr>
                        <a:t>Faster and accurate than KNN and MMC </a:t>
                      </a:r>
                      <a:endParaRPr lang="en-ID" sz="1200" dirty="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Strict as data can only belong to 1 class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1632856612"/>
                  </a:ext>
                </a:extLst>
              </a:tr>
              <a:tr h="452433">
                <a:tc>
                  <a:txBody>
                    <a:bodyPr/>
                    <a:lstStyle/>
                    <a:p>
                      <a:pPr algn="just"/>
                      <a:r>
                        <a:rPr lang="en-ID" sz="1200" dirty="0">
                          <a:solidFill>
                            <a:schemeClr val="tx1"/>
                          </a:solidFill>
                          <a:effectLst/>
                        </a:rPr>
                        <a:t>Probabilistic neural network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just"/>
                      <a:r>
                        <a:rPr lang="en-ID" sz="1200" dirty="0">
                          <a:solidFill>
                            <a:schemeClr val="tx1"/>
                          </a:solidFill>
                          <a:effectLst/>
                        </a:rPr>
                        <a:t>(Hossain &amp; Amin,2010), (Wu et al., 2007), (</a:t>
                      </a:r>
                      <a:r>
                        <a:rPr lang="en-ID" sz="1200" dirty="0" err="1">
                          <a:solidFill>
                            <a:schemeClr val="tx1"/>
                          </a:solidFill>
                          <a:effectLst/>
                        </a:rPr>
                        <a:t>She,Wang</a:t>
                      </a:r>
                      <a:r>
                        <a:rPr lang="en-ID" sz="1200" dirty="0">
                          <a:solidFill>
                            <a:schemeClr val="tx1"/>
                          </a:solidFill>
                          <a:effectLst/>
                        </a:rPr>
                        <a:t>, </a:t>
                      </a:r>
                      <a:r>
                        <a:rPr lang="en-ID" sz="1200" dirty="0" err="1">
                          <a:solidFill>
                            <a:schemeClr val="tx1"/>
                          </a:solidFill>
                          <a:effectLst/>
                        </a:rPr>
                        <a:t>Gui</a:t>
                      </a:r>
                      <a:r>
                        <a:rPr lang="en-ID" sz="1200" dirty="0">
                          <a:solidFill>
                            <a:schemeClr val="tx1"/>
                          </a:solidFill>
                          <a:effectLst/>
                        </a:rPr>
                        <a:t> &amp; Cai,2019), (Kadir, Nugroho, Susanto, &amp; </a:t>
                      </a:r>
                      <a:r>
                        <a:rPr lang="en-ID" sz="1200" dirty="0" err="1">
                          <a:solidFill>
                            <a:schemeClr val="tx1"/>
                          </a:solidFill>
                          <a:effectLst/>
                        </a:rPr>
                        <a:t>Santosa</a:t>
                      </a:r>
                      <a:r>
                        <a:rPr lang="en-ID" sz="1200" dirty="0">
                          <a:solidFill>
                            <a:schemeClr val="tx1"/>
                          </a:solidFill>
                          <a:effectLst/>
                        </a:rPr>
                        <a:t>, 2012) </a:t>
                      </a:r>
                      <a:endParaRPr lang="en-ID" sz="1200" dirty="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Fast speed, simple structure. Robust to noise, faster, weights are assigned and not trained. </a:t>
                      </a:r>
                    </a:p>
                    <a:p>
                      <a:pPr algn="just"/>
                      <a:r>
                        <a:rPr lang="en-ID" sz="1200">
                          <a:solidFill>
                            <a:schemeClr val="tx1"/>
                          </a:solidFill>
                          <a:effectLst/>
                        </a:rPr>
                        <a:t>Identified plant from damaged leaf. Guarantees to converge to Bayes’ classifier.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Large network structure and a lot of attributes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3422108293"/>
                  </a:ext>
                </a:extLst>
              </a:tr>
              <a:tr h="266137">
                <a:tc>
                  <a:txBody>
                    <a:bodyPr/>
                    <a:lstStyle/>
                    <a:p>
                      <a:pPr algn="just"/>
                      <a:r>
                        <a:rPr lang="en-ID" sz="1200" dirty="0">
                          <a:solidFill>
                            <a:schemeClr val="tx1"/>
                          </a:solidFill>
                          <a:effectLst/>
                        </a:rPr>
                        <a:t>SVM- BDT(Binary Decision Tree) structure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just"/>
                      <a:r>
                        <a:rPr lang="en-ID" sz="1200">
                          <a:solidFill>
                            <a:schemeClr val="tx1"/>
                          </a:solidFill>
                          <a:effectLst/>
                        </a:rPr>
                        <a:t>(Singh, 2010)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Efficient when using a large number of classes. No need to add prior knowledge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Training takes a lot of time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3859168709"/>
                  </a:ext>
                </a:extLst>
              </a:tr>
              <a:tr h="172989">
                <a:tc>
                  <a:txBody>
                    <a:bodyPr/>
                    <a:lstStyle/>
                    <a:p>
                      <a:pPr algn="just"/>
                      <a:r>
                        <a:rPr lang="en-ID" sz="1200" dirty="0">
                          <a:solidFill>
                            <a:schemeClr val="tx1"/>
                          </a:solidFill>
                          <a:effectLst/>
                        </a:rPr>
                        <a:t>Multiclass SVM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just"/>
                      <a:r>
                        <a:rPr lang="en-ID" sz="1200">
                          <a:solidFill>
                            <a:schemeClr val="tx1"/>
                          </a:solidFill>
                          <a:effectLst/>
                        </a:rPr>
                        <a:t>(Nijalingappa &amp; Madhumathi, 2016)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Helps to classify data to more than one class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Not helpful when data is noisy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552737247"/>
                  </a:ext>
                </a:extLst>
              </a:tr>
              <a:tr h="172989">
                <a:tc>
                  <a:txBody>
                    <a:bodyPr/>
                    <a:lstStyle/>
                    <a:p>
                      <a:pPr algn="just"/>
                      <a:r>
                        <a:rPr lang="en-ID" sz="1200">
                          <a:solidFill>
                            <a:schemeClr val="tx1"/>
                          </a:solidFill>
                          <a:effectLst/>
                        </a:rPr>
                        <a:t>Random Forest </a:t>
                      </a:r>
                      <a:endParaRPr lang="en-ID" sz="1200">
                        <a:solidFill>
                          <a:schemeClr val="tx1"/>
                        </a:solidFill>
                        <a:effectLst/>
                        <a:latin typeface="+mn-lt"/>
                      </a:endParaRPr>
                    </a:p>
                  </a:txBody>
                  <a:tcPr marL="79841" marR="79841" marT="39921" marB="39921" anchor="ctr">
                    <a:solidFill>
                      <a:schemeClr val="accent1"/>
                    </a:solidFill>
                  </a:tcPr>
                </a:tc>
                <a:tc>
                  <a:txBody>
                    <a:bodyPr/>
                    <a:lstStyle/>
                    <a:p>
                      <a:pPr algn="just"/>
                      <a:r>
                        <a:rPr lang="en-ID" sz="1200">
                          <a:solidFill>
                            <a:schemeClr val="tx1"/>
                          </a:solidFill>
                          <a:effectLst/>
                        </a:rPr>
                        <a:t>(Elhariri, El-Bendary &amp; Hassanien, 2014)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Can classify large dataset with excellent accuracy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Constraints on memory and computing time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3924440175"/>
                  </a:ext>
                </a:extLst>
              </a:tr>
              <a:tr h="359285">
                <a:tc>
                  <a:txBody>
                    <a:bodyPr/>
                    <a:lstStyle/>
                    <a:p>
                      <a:pPr algn="just"/>
                      <a:r>
                        <a:rPr lang="en-ID" sz="1200" dirty="0">
                          <a:solidFill>
                            <a:schemeClr val="tx1"/>
                          </a:solidFill>
                          <a:effectLst/>
                        </a:rPr>
                        <a:t>LDA(linear discriminant analysis) </a:t>
                      </a:r>
                      <a:endParaRPr lang="en-ID" sz="1200" dirty="0">
                        <a:solidFill>
                          <a:schemeClr val="tx1"/>
                        </a:solidFill>
                        <a:effectLst/>
                        <a:latin typeface="+mn-lt"/>
                      </a:endParaRPr>
                    </a:p>
                  </a:txBody>
                  <a:tcPr marL="79841" marR="79841" marT="39921" marB="39921" anchor="ctr">
                    <a:solidFill>
                      <a:schemeClr val="accent1"/>
                    </a:solidFill>
                  </a:tcPr>
                </a:tc>
                <a:tc>
                  <a:txBody>
                    <a:bodyPr/>
                    <a:lstStyle/>
                    <a:p>
                      <a:pPr algn="just"/>
                      <a:r>
                        <a:rPr lang="en-ID" sz="1200">
                          <a:solidFill>
                            <a:schemeClr val="tx1"/>
                          </a:solidFill>
                          <a:effectLst/>
                        </a:rPr>
                        <a:t>(Elhariri, El-Bendary &amp; Hassanien, 2014)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Used when frequencies within class are unequal. </a:t>
                      </a:r>
                      <a:endParaRPr lang="en-ID" sz="1200">
                        <a:solidFill>
                          <a:schemeClr val="tx1"/>
                        </a:solidFill>
                        <a:effectLst/>
                        <a:latin typeface="+mn-lt"/>
                      </a:endParaRPr>
                    </a:p>
                  </a:txBody>
                  <a:tcPr marL="79841" marR="79841" marT="39921" marB="39921" anchor="ctr"/>
                </a:tc>
                <a:tc>
                  <a:txBody>
                    <a:bodyPr/>
                    <a:lstStyle/>
                    <a:p>
                      <a:pPr algn="just"/>
                      <a:r>
                        <a:rPr lang="en-ID" sz="1200">
                          <a:solidFill>
                            <a:schemeClr val="tx1"/>
                          </a:solidFill>
                          <a:effectLst/>
                        </a:rPr>
                        <a:t>It assumes that explanatory variables have multivariate normality with equal covariance matrices. It is rare in practice. </a:t>
                      </a:r>
                    </a:p>
                    <a:p>
                      <a:pPr algn="just"/>
                      <a:r>
                        <a:rPr lang="en-ID" sz="1200">
                          <a:solidFill>
                            <a:schemeClr val="tx1"/>
                          </a:solidFill>
                          <a:effectLst/>
                        </a:rPr>
                        <a:t>It tends to overfit or underfit the data </a:t>
                      </a:r>
                      <a:endParaRPr lang="en-ID" sz="1200">
                        <a:solidFill>
                          <a:schemeClr val="tx1"/>
                        </a:solidFill>
                        <a:effectLst/>
                        <a:latin typeface="+mn-lt"/>
                      </a:endParaRPr>
                    </a:p>
                  </a:txBody>
                  <a:tcPr marL="79841" marR="79841" marT="39921" marB="39921" anchor="ctr"/>
                </a:tc>
                <a:extLst>
                  <a:ext uri="{0D108BD9-81ED-4DB2-BD59-A6C34878D82A}">
                    <a16:rowId xmlns:a16="http://schemas.microsoft.com/office/drawing/2014/main" val="3624117008"/>
                  </a:ext>
                </a:extLst>
              </a:tr>
              <a:tr h="319364">
                <a:tc>
                  <a:txBody>
                    <a:bodyPr/>
                    <a:lstStyle/>
                    <a:p>
                      <a:r>
                        <a:rPr lang="en-ID" sz="1200" dirty="0">
                          <a:effectLst/>
                        </a:rPr>
                        <a:t>PDA(Penalized Discriminant Analysis) </a:t>
                      </a:r>
                      <a:endParaRPr lang="en-ID" sz="1200" dirty="0">
                        <a:effectLst/>
                        <a:latin typeface="+mn-lt"/>
                      </a:endParaRPr>
                    </a:p>
                  </a:txBody>
                  <a:tcPr anchor="ctr">
                    <a:solidFill>
                      <a:schemeClr val="accent1"/>
                    </a:solidFill>
                  </a:tcPr>
                </a:tc>
                <a:tc>
                  <a:txBody>
                    <a:bodyPr/>
                    <a:lstStyle/>
                    <a:p>
                      <a:r>
                        <a:rPr lang="en-ID" sz="1200">
                          <a:effectLst/>
                        </a:rPr>
                        <a:t>(Larese, Namías, et al., 2014) </a:t>
                      </a:r>
                      <a:endParaRPr lang="en-ID" sz="1200">
                        <a:effectLst/>
                        <a:latin typeface="+mn-lt"/>
                      </a:endParaRPr>
                    </a:p>
                  </a:txBody>
                  <a:tcPr anchor="ctr"/>
                </a:tc>
                <a:tc>
                  <a:txBody>
                    <a:bodyPr/>
                    <a:lstStyle/>
                    <a:p>
                      <a:r>
                        <a:rPr lang="en-ID" sz="1200">
                          <a:effectLst/>
                        </a:rPr>
                        <a:t>Useful when the problem has a large number of noisy features. </a:t>
                      </a:r>
                      <a:endParaRPr lang="en-ID" sz="1200">
                        <a:effectLst/>
                        <a:latin typeface="+mn-lt"/>
                      </a:endParaRPr>
                    </a:p>
                  </a:txBody>
                  <a:tcPr anchor="ctr"/>
                </a:tc>
                <a:tc>
                  <a:txBody>
                    <a:bodyPr/>
                    <a:lstStyle/>
                    <a:p>
                      <a:r>
                        <a:rPr lang="en-ID" sz="1200" dirty="0">
                          <a:effectLst/>
                        </a:rPr>
                        <a:t>High computational cost. </a:t>
                      </a:r>
                      <a:endParaRPr lang="en-ID" sz="1200" dirty="0">
                        <a:effectLst/>
                        <a:latin typeface="+mn-lt"/>
                      </a:endParaRPr>
                    </a:p>
                  </a:txBody>
                  <a:tcPr anchor="ctr"/>
                </a:tc>
                <a:extLst>
                  <a:ext uri="{0D108BD9-81ED-4DB2-BD59-A6C34878D82A}">
                    <a16:rowId xmlns:a16="http://schemas.microsoft.com/office/drawing/2014/main" val="1341225156"/>
                  </a:ext>
                </a:extLst>
              </a:tr>
              <a:tr h="319364">
                <a:tc>
                  <a:txBody>
                    <a:bodyPr/>
                    <a:lstStyle/>
                    <a:p>
                      <a:r>
                        <a:rPr lang="en-ID" sz="1200" dirty="0" err="1">
                          <a:effectLst/>
                        </a:rPr>
                        <a:t>Naïve</a:t>
                      </a:r>
                      <a:r>
                        <a:rPr lang="en-ID" sz="1200" dirty="0">
                          <a:effectLst/>
                        </a:rPr>
                        <a:t> Bayes </a:t>
                      </a:r>
                      <a:endParaRPr lang="en-ID" sz="1200" dirty="0">
                        <a:effectLst/>
                        <a:latin typeface="+mn-lt"/>
                      </a:endParaRPr>
                    </a:p>
                  </a:txBody>
                  <a:tcPr anchor="ctr">
                    <a:solidFill>
                      <a:schemeClr val="accent1"/>
                    </a:solidFill>
                  </a:tcPr>
                </a:tc>
                <a:tc>
                  <a:txBody>
                    <a:bodyPr/>
                    <a:lstStyle/>
                    <a:p>
                      <a:r>
                        <a:rPr lang="en-ID" sz="1200">
                          <a:effectLst/>
                        </a:rPr>
                        <a:t>(Caglayan, Guclu, &amp; Can,2013) </a:t>
                      </a:r>
                      <a:endParaRPr lang="en-ID" sz="1200">
                        <a:effectLst/>
                        <a:latin typeface="+mn-lt"/>
                      </a:endParaRPr>
                    </a:p>
                  </a:txBody>
                  <a:tcPr anchor="ctr"/>
                </a:tc>
                <a:tc>
                  <a:txBody>
                    <a:bodyPr/>
                    <a:lstStyle/>
                    <a:p>
                      <a:r>
                        <a:rPr lang="en-ID" sz="1200">
                          <a:effectLst/>
                        </a:rPr>
                        <a:t>Less amount of training data required. It performs better than its counterparts when assumption of independent variable holds. </a:t>
                      </a:r>
                      <a:endParaRPr lang="en-ID" sz="1200">
                        <a:effectLst/>
                        <a:latin typeface="+mn-lt"/>
                      </a:endParaRPr>
                    </a:p>
                  </a:txBody>
                  <a:tcPr anchor="ctr"/>
                </a:tc>
                <a:tc>
                  <a:txBody>
                    <a:bodyPr/>
                    <a:lstStyle/>
                    <a:p>
                      <a:r>
                        <a:rPr lang="en-ID" sz="1200">
                          <a:effectLst/>
                        </a:rPr>
                        <a:t>Conditional independence may decrease the accuracy </a:t>
                      </a:r>
                      <a:endParaRPr lang="en-ID" sz="1200">
                        <a:effectLst/>
                        <a:latin typeface="+mn-lt"/>
                      </a:endParaRPr>
                    </a:p>
                  </a:txBody>
                  <a:tcPr anchor="ctr"/>
                </a:tc>
                <a:extLst>
                  <a:ext uri="{0D108BD9-81ED-4DB2-BD59-A6C34878D82A}">
                    <a16:rowId xmlns:a16="http://schemas.microsoft.com/office/drawing/2014/main" val="987657448"/>
                  </a:ext>
                </a:extLst>
              </a:tr>
              <a:tr h="319364">
                <a:tc>
                  <a:txBody>
                    <a:bodyPr/>
                    <a:lstStyle/>
                    <a:p>
                      <a:r>
                        <a:rPr lang="en-ID" sz="1200" dirty="0">
                          <a:effectLst/>
                        </a:rPr>
                        <a:t>Least Square Support vector machine (LS- SVM) </a:t>
                      </a:r>
                      <a:endParaRPr lang="en-ID" sz="1200" dirty="0">
                        <a:effectLst/>
                        <a:latin typeface="+mn-lt"/>
                      </a:endParaRPr>
                    </a:p>
                  </a:txBody>
                  <a:tcPr anchor="ctr">
                    <a:solidFill>
                      <a:schemeClr val="accent1"/>
                    </a:solidFill>
                  </a:tcPr>
                </a:tc>
                <a:tc>
                  <a:txBody>
                    <a:bodyPr/>
                    <a:lstStyle/>
                    <a:p>
                      <a:r>
                        <a:rPr lang="en-ID" sz="1200">
                          <a:effectLst/>
                        </a:rPr>
                        <a:t>(She,Wang, Gui &amp; Cai,2019) </a:t>
                      </a:r>
                      <a:endParaRPr lang="en-ID" sz="1200">
                        <a:effectLst/>
                        <a:latin typeface="+mn-lt"/>
                      </a:endParaRPr>
                    </a:p>
                  </a:txBody>
                  <a:tcPr anchor="ctr"/>
                </a:tc>
                <a:tc>
                  <a:txBody>
                    <a:bodyPr/>
                    <a:lstStyle/>
                    <a:p>
                      <a:r>
                        <a:rPr lang="en-ID" sz="1200">
                          <a:effectLst/>
                        </a:rPr>
                        <a:t>Fast and not complex </a:t>
                      </a:r>
                      <a:endParaRPr lang="en-ID" sz="1200">
                        <a:effectLst/>
                        <a:latin typeface="+mn-lt"/>
                      </a:endParaRPr>
                    </a:p>
                  </a:txBody>
                  <a:tcPr anchor="ctr"/>
                </a:tc>
                <a:tc>
                  <a:txBody>
                    <a:bodyPr/>
                    <a:lstStyle/>
                    <a:p>
                      <a:r>
                        <a:rPr lang="en-ID" sz="1200">
                          <a:effectLst/>
                        </a:rPr>
                        <a:t>Pruning techniques need to be applied for sparseness </a:t>
                      </a:r>
                      <a:endParaRPr lang="en-ID" sz="1200">
                        <a:effectLst/>
                        <a:latin typeface="+mn-lt"/>
                      </a:endParaRPr>
                    </a:p>
                  </a:txBody>
                  <a:tcPr anchor="ctr"/>
                </a:tc>
                <a:extLst>
                  <a:ext uri="{0D108BD9-81ED-4DB2-BD59-A6C34878D82A}">
                    <a16:rowId xmlns:a16="http://schemas.microsoft.com/office/drawing/2014/main" val="4150358592"/>
                  </a:ext>
                </a:extLst>
              </a:tr>
              <a:tr h="319364">
                <a:tc>
                  <a:txBody>
                    <a:bodyPr/>
                    <a:lstStyle/>
                    <a:p>
                      <a:r>
                        <a:rPr lang="en-ID" sz="1200" dirty="0">
                          <a:effectLst/>
                        </a:rPr>
                        <a:t>KNN </a:t>
                      </a:r>
                      <a:endParaRPr lang="en-ID" sz="1200" dirty="0">
                        <a:effectLst/>
                        <a:latin typeface="+mn-lt"/>
                      </a:endParaRPr>
                    </a:p>
                  </a:txBody>
                  <a:tcPr anchor="ctr">
                    <a:solidFill>
                      <a:schemeClr val="accent1"/>
                    </a:solidFill>
                  </a:tcPr>
                </a:tc>
                <a:tc>
                  <a:txBody>
                    <a:bodyPr/>
                    <a:lstStyle/>
                    <a:p>
                      <a:r>
                        <a:rPr lang="en-ID" sz="1200">
                          <a:effectLst/>
                        </a:rPr>
                        <a:t>(Caglayan, Guclu, &amp; Can,2013), (She,Wang, Gui &amp; Cai,2019), (Kumar et al., 2012), (Naresh &amp; Nagendraswamy, 2016) </a:t>
                      </a:r>
                      <a:endParaRPr lang="en-ID" sz="1200">
                        <a:effectLst/>
                        <a:latin typeface="+mn-lt"/>
                      </a:endParaRPr>
                    </a:p>
                  </a:txBody>
                  <a:tcPr anchor="ctr"/>
                </a:tc>
                <a:tc>
                  <a:txBody>
                    <a:bodyPr/>
                    <a:lstStyle/>
                    <a:p>
                      <a:r>
                        <a:rPr lang="en-ID" sz="1200">
                          <a:effectLst/>
                        </a:rPr>
                        <a:t>No time spent in training </a:t>
                      </a:r>
                      <a:endParaRPr lang="en-ID" sz="1200">
                        <a:effectLst/>
                        <a:latin typeface="+mn-lt"/>
                      </a:endParaRPr>
                    </a:p>
                  </a:txBody>
                  <a:tcPr anchor="ctr"/>
                </a:tc>
                <a:tc>
                  <a:txBody>
                    <a:bodyPr/>
                    <a:lstStyle/>
                    <a:p>
                      <a:r>
                        <a:rPr lang="en-ID" sz="1200" dirty="0">
                          <a:effectLst/>
                        </a:rPr>
                        <a:t>More time spent in testing, expensive for testing every instance, sensitive to noise, and provides irrelevant outputs. </a:t>
                      </a:r>
                      <a:endParaRPr lang="en-ID" sz="1200" dirty="0">
                        <a:effectLst/>
                        <a:latin typeface="+mn-lt"/>
                      </a:endParaRPr>
                    </a:p>
                  </a:txBody>
                  <a:tcPr anchor="ctr"/>
                </a:tc>
                <a:extLst>
                  <a:ext uri="{0D108BD9-81ED-4DB2-BD59-A6C34878D82A}">
                    <a16:rowId xmlns:a16="http://schemas.microsoft.com/office/drawing/2014/main" val="1505694908"/>
                  </a:ext>
                </a:extLst>
              </a:tr>
            </a:tbl>
          </a:graphicData>
        </a:graphic>
      </p:graphicFrame>
      <p:pic>
        <p:nvPicPr>
          <p:cNvPr id="4101" name="Picture 5" descr="page21image21889600">
            <a:extLst>
              <a:ext uri="{FF2B5EF4-FFF2-40B4-BE49-F238E27FC236}">
                <a16:creationId xmlns:a16="http://schemas.microsoft.com/office/drawing/2014/main" id="{D124775A-DC05-6C49-B222-535BCAF7CD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1808163"/>
            <a:ext cx="241300" cy="241300"/>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1" descr="page21image21735936">
            <a:extLst>
              <a:ext uri="{FF2B5EF4-FFF2-40B4-BE49-F238E27FC236}">
                <a16:creationId xmlns:a16="http://schemas.microsoft.com/office/drawing/2014/main" id="{707A1A03-F54C-E54A-AF75-F9056AB692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953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page21image21889600">
            <a:extLst>
              <a:ext uri="{FF2B5EF4-FFF2-40B4-BE49-F238E27FC236}">
                <a16:creationId xmlns:a16="http://schemas.microsoft.com/office/drawing/2014/main" id="{57903408-9B13-5B49-AF69-3B01164D84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1300" cy="2413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page21image21892288">
            <a:extLst>
              <a:ext uri="{FF2B5EF4-FFF2-40B4-BE49-F238E27FC236}">
                <a16:creationId xmlns:a16="http://schemas.microsoft.com/office/drawing/2014/main" id="{2F7E95FF-CD22-E248-B433-72C5AAE7B5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064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357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3580</TotalTime>
  <Words>2339</Words>
  <Application>Microsoft Macintosh PowerPoint</Application>
  <PresentationFormat>Widescreen</PresentationFormat>
  <Paragraphs>266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Bimbingan Tesis</vt:lpstr>
      <vt:lpstr>Bimbingan Ke-4 Tanggal 30 Mei 2022</vt:lpstr>
      <vt:lpstr>Tugas Review dan Studi Literatur</vt:lpstr>
      <vt:lpstr>Ekstrasi Fitur dengan ML</vt:lpstr>
      <vt:lpstr>Ekstraksi fitur</vt:lpstr>
      <vt:lpstr>Tabel Perbandingan Metode Ekstraksi Fitur</vt:lpstr>
      <vt:lpstr>PowerPoint Presentation</vt:lpstr>
      <vt:lpstr>PowerPoint Presentation</vt:lpstr>
      <vt:lpstr>Tabel Perbandingan Pengklasifikasi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Bimbingan Tesis</dc:title>
  <dc:creator>31462</dc:creator>
  <cp:lastModifiedBy>31462</cp:lastModifiedBy>
  <cp:revision>13</cp:revision>
  <dcterms:created xsi:type="dcterms:W3CDTF">2022-05-29T12:46:19Z</dcterms:created>
  <dcterms:modified xsi:type="dcterms:W3CDTF">2022-06-05T08:09:56Z</dcterms:modified>
</cp:coreProperties>
</file>